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399" r:id="rId3"/>
    <p:sldId id="272" r:id="rId4"/>
    <p:sldId id="391" r:id="rId5"/>
    <p:sldId id="397" r:id="rId6"/>
    <p:sldId id="392" r:id="rId7"/>
    <p:sldId id="393" r:id="rId8"/>
    <p:sldId id="287" r:id="rId9"/>
    <p:sldId id="288" r:id="rId10"/>
    <p:sldId id="289" r:id="rId11"/>
    <p:sldId id="274" r:id="rId12"/>
    <p:sldId id="394" r:id="rId13"/>
    <p:sldId id="395" r:id="rId14"/>
    <p:sldId id="286" r:id="rId15"/>
    <p:sldId id="386" r:id="rId16"/>
    <p:sldId id="396" r:id="rId17"/>
    <p:sldId id="256" r:id="rId18"/>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栄介 宮崎" initials="栄介" lastIdx="1" clrIdx="0">
    <p:extLst>
      <p:ext uri="{19B8F6BF-5375-455C-9EA6-DF929625EA0E}">
        <p15:presenceInfo xmlns:p15="http://schemas.microsoft.com/office/powerpoint/2012/main" userId="1639455bd0e4ed4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CC"/>
    <a:srgbClr val="3333FF"/>
    <a:srgbClr val="66FF99"/>
    <a:srgbClr val="000066"/>
    <a:srgbClr val="00FFFF"/>
    <a:srgbClr val="00CC00"/>
    <a:srgbClr val="0066FF"/>
    <a:srgbClr val="33CC33"/>
    <a:srgbClr val="FCE2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405" autoAdjust="0"/>
  </p:normalViewPr>
  <p:slideViewPr>
    <p:cSldViewPr>
      <p:cViewPr varScale="1">
        <p:scale>
          <a:sx n="60" d="100"/>
          <a:sy n="60" d="100"/>
        </p:scale>
        <p:origin x="97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70"/>
    </p:cViewPr>
  </p:sorterViewPr>
  <p:notesViewPr>
    <p:cSldViewPr>
      <p:cViewPr>
        <p:scale>
          <a:sx n="77" d="100"/>
          <a:sy n="77" d="100"/>
        </p:scale>
        <p:origin x="1536" y="-1008"/>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71799" cy="497285"/>
          </a:xfrm>
          <a:prstGeom prst="rect">
            <a:avLst/>
          </a:prstGeom>
        </p:spPr>
        <p:txBody>
          <a:bodyPr vert="horz" lIns="91908" tIns="45953" rIns="91908" bIns="45953"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5" y="1"/>
            <a:ext cx="2971799" cy="497285"/>
          </a:xfrm>
          <a:prstGeom prst="rect">
            <a:avLst/>
          </a:prstGeom>
        </p:spPr>
        <p:txBody>
          <a:bodyPr vert="horz" lIns="91908" tIns="45953" rIns="91908" bIns="45953" rtlCol="0"/>
          <a:lstStyle>
            <a:lvl1pPr algn="r">
              <a:defRPr sz="1200"/>
            </a:lvl1pPr>
          </a:lstStyle>
          <a:p>
            <a:fld id="{7E874110-1DE7-48EA-AD7B-86998C16F9E0}" type="datetimeFigureOut">
              <a:rPr kumimoji="1" lang="ja-JP" altLang="en-US" smtClean="0"/>
              <a:pPr/>
              <a:t>2022/2/24</a:t>
            </a:fld>
            <a:endParaRPr kumimoji="1" lang="ja-JP" altLang="en-US"/>
          </a:p>
        </p:txBody>
      </p:sp>
      <p:sp>
        <p:nvSpPr>
          <p:cNvPr id="4" name="フッター プレースホルダ 3"/>
          <p:cNvSpPr>
            <a:spLocks noGrp="1"/>
          </p:cNvSpPr>
          <p:nvPr>
            <p:ph type="ftr" sz="quarter" idx="2"/>
          </p:nvPr>
        </p:nvSpPr>
        <p:spPr>
          <a:xfrm>
            <a:off x="2" y="9446677"/>
            <a:ext cx="2971799" cy="497285"/>
          </a:xfrm>
          <a:prstGeom prst="rect">
            <a:avLst/>
          </a:prstGeom>
        </p:spPr>
        <p:txBody>
          <a:bodyPr vert="horz" lIns="91908" tIns="45953" rIns="91908" bIns="45953"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5" y="9446677"/>
            <a:ext cx="2971799" cy="497285"/>
          </a:xfrm>
          <a:prstGeom prst="rect">
            <a:avLst/>
          </a:prstGeom>
        </p:spPr>
        <p:txBody>
          <a:bodyPr vert="horz" lIns="91908" tIns="45953" rIns="91908" bIns="45953" rtlCol="0" anchor="b"/>
          <a:lstStyle>
            <a:lvl1pPr algn="r">
              <a:defRPr sz="1200"/>
            </a:lvl1pPr>
          </a:lstStyle>
          <a:p>
            <a:fld id="{E3088218-CCD9-4BEA-B821-FD902882A0AB}" type="slidenum">
              <a:rPr kumimoji="1" lang="ja-JP" altLang="en-US" smtClean="0"/>
              <a:pPr/>
              <a:t>‹#›</a:t>
            </a:fld>
            <a:endParaRPr kumimoji="1" lang="ja-JP" altLang="en-US"/>
          </a:p>
        </p:txBody>
      </p:sp>
    </p:spTree>
    <p:extLst>
      <p:ext uri="{BB962C8B-B14F-4D97-AF65-F5344CB8AC3E}">
        <p14:creationId xmlns:p14="http://schemas.microsoft.com/office/powerpoint/2010/main" val="3860805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71799" cy="497285"/>
          </a:xfrm>
          <a:prstGeom prst="rect">
            <a:avLst/>
          </a:prstGeom>
        </p:spPr>
        <p:txBody>
          <a:bodyPr vert="horz" lIns="91908" tIns="45953" rIns="91908" bIns="45953"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5" y="1"/>
            <a:ext cx="2971799" cy="497285"/>
          </a:xfrm>
          <a:prstGeom prst="rect">
            <a:avLst/>
          </a:prstGeom>
        </p:spPr>
        <p:txBody>
          <a:bodyPr vert="horz" lIns="91908" tIns="45953" rIns="91908" bIns="45953" rtlCol="0"/>
          <a:lstStyle>
            <a:lvl1pPr algn="r">
              <a:defRPr sz="1200"/>
            </a:lvl1pPr>
          </a:lstStyle>
          <a:p>
            <a:fld id="{595749F2-9A6D-400F-8901-0990C079340B}" type="datetimeFigureOut">
              <a:rPr kumimoji="1" lang="ja-JP" altLang="en-US" smtClean="0"/>
              <a:pPr/>
              <a:t>2022/2/24</a:t>
            </a:fld>
            <a:endParaRPr kumimoji="1" lang="ja-JP" altLang="en-US"/>
          </a:p>
        </p:txBody>
      </p:sp>
      <p:sp>
        <p:nvSpPr>
          <p:cNvPr id="4" name="スライド イメージ プレースホルダ 3"/>
          <p:cNvSpPr>
            <a:spLocks noGrp="1" noRot="1" noChangeAspect="1"/>
          </p:cNvSpPr>
          <p:nvPr>
            <p:ph type="sldImg" idx="2"/>
          </p:nvPr>
        </p:nvSpPr>
        <p:spPr>
          <a:xfrm>
            <a:off x="941388" y="744538"/>
            <a:ext cx="4975225" cy="3732212"/>
          </a:xfrm>
          <a:prstGeom prst="rect">
            <a:avLst/>
          </a:prstGeom>
          <a:noFill/>
          <a:ln w="12700">
            <a:solidFill>
              <a:prstClr val="black"/>
            </a:solidFill>
          </a:ln>
        </p:spPr>
        <p:txBody>
          <a:bodyPr vert="horz" lIns="91908" tIns="45953" rIns="91908" bIns="45953" rtlCol="0" anchor="ctr"/>
          <a:lstStyle/>
          <a:p>
            <a:endParaRPr lang="ja-JP" altLang="en-US"/>
          </a:p>
        </p:txBody>
      </p:sp>
      <p:sp>
        <p:nvSpPr>
          <p:cNvPr id="5" name="ノート プレースホルダ 4"/>
          <p:cNvSpPr>
            <a:spLocks noGrp="1"/>
          </p:cNvSpPr>
          <p:nvPr>
            <p:ph type="body" sz="quarter" idx="3"/>
          </p:nvPr>
        </p:nvSpPr>
        <p:spPr>
          <a:xfrm>
            <a:off x="685801" y="4724203"/>
            <a:ext cx="5486400" cy="4475561"/>
          </a:xfrm>
          <a:prstGeom prst="rect">
            <a:avLst/>
          </a:prstGeom>
        </p:spPr>
        <p:txBody>
          <a:bodyPr vert="horz" lIns="91908" tIns="45953" rIns="91908" bIns="4595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446677"/>
            <a:ext cx="2971799" cy="497285"/>
          </a:xfrm>
          <a:prstGeom prst="rect">
            <a:avLst/>
          </a:prstGeom>
        </p:spPr>
        <p:txBody>
          <a:bodyPr vert="horz" lIns="91908" tIns="45953" rIns="91908" bIns="4595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5" y="9446677"/>
            <a:ext cx="2971799" cy="497285"/>
          </a:xfrm>
          <a:prstGeom prst="rect">
            <a:avLst/>
          </a:prstGeom>
        </p:spPr>
        <p:txBody>
          <a:bodyPr vert="horz" lIns="91908" tIns="45953" rIns="91908" bIns="45953" rtlCol="0" anchor="b"/>
          <a:lstStyle>
            <a:lvl1pPr algn="r">
              <a:defRPr sz="1200"/>
            </a:lvl1pPr>
          </a:lstStyle>
          <a:p>
            <a:fld id="{0A3EA695-422C-4711-A652-3FBE5876A7E0}" type="slidenum">
              <a:rPr kumimoji="1" lang="ja-JP" altLang="en-US" smtClean="0"/>
              <a:pPr/>
              <a:t>‹#›</a:t>
            </a:fld>
            <a:endParaRPr kumimoji="1" lang="ja-JP" altLang="en-US"/>
          </a:p>
        </p:txBody>
      </p:sp>
    </p:spTree>
    <p:extLst>
      <p:ext uri="{BB962C8B-B14F-4D97-AF65-F5344CB8AC3E}">
        <p14:creationId xmlns:p14="http://schemas.microsoft.com/office/powerpoint/2010/main" val="2902061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A3EA695-422C-4711-A652-3FBE5876A7E0}" type="slidenum">
              <a:rPr kumimoji="1" lang="ja-JP" altLang="en-US" smtClean="0"/>
              <a:pPr/>
              <a:t>1</a:t>
            </a:fld>
            <a:endParaRPr kumimoji="1" lang="ja-JP" altLang="en-US"/>
          </a:p>
        </p:txBody>
      </p:sp>
    </p:spTree>
    <p:extLst>
      <p:ext uri="{BB962C8B-B14F-4D97-AF65-F5344CB8AC3E}">
        <p14:creationId xmlns:p14="http://schemas.microsoft.com/office/powerpoint/2010/main" val="2640596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en-US" altLang="ja-JP" sz="1100" dirty="0"/>
          </a:p>
          <a:p>
            <a:r>
              <a:rPr lang="ja-JP" altLang="en-US" sz="1400"/>
              <a:t>横浜南支部長は、交代予定であるので、任期延長の議決は不要ではないのか？</a:t>
            </a:r>
            <a:endParaRPr lang="ja-JP" altLang="en-US" sz="1400" dirty="0"/>
          </a:p>
        </p:txBody>
      </p:sp>
      <p:sp>
        <p:nvSpPr>
          <p:cNvPr id="4" name="スライド番号プレースホルダー 3"/>
          <p:cNvSpPr>
            <a:spLocks noGrp="1"/>
          </p:cNvSpPr>
          <p:nvPr>
            <p:ph type="sldNum" sz="quarter" idx="10"/>
          </p:nvPr>
        </p:nvSpPr>
        <p:spPr/>
        <p:txBody>
          <a:bodyPr/>
          <a:lstStyle/>
          <a:p>
            <a:fld id="{0A3EA695-422C-4711-A652-3FBE5876A7E0}" type="slidenum">
              <a:rPr kumimoji="1" lang="ja-JP" altLang="en-US" smtClean="0"/>
              <a:pPr/>
              <a:t>10</a:t>
            </a:fld>
            <a:endParaRPr kumimoji="1" lang="ja-JP" altLang="en-US"/>
          </a:p>
        </p:txBody>
      </p:sp>
    </p:spTree>
    <p:extLst>
      <p:ext uri="{BB962C8B-B14F-4D97-AF65-F5344CB8AC3E}">
        <p14:creationId xmlns:p14="http://schemas.microsoft.com/office/powerpoint/2010/main" val="4121762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A3EA695-422C-4711-A652-3FBE5876A7E0}"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A3EA695-422C-4711-A652-3FBE5876A7E0}" type="slidenum">
              <a:rPr kumimoji="1" lang="ja-JP" altLang="en-US" smtClean="0"/>
              <a:pPr/>
              <a:t>12</a:t>
            </a:fld>
            <a:endParaRPr kumimoji="1" lang="ja-JP" altLang="en-US"/>
          </a:p>
        </p:txBody>
      </p:sp>
    </p:spTree>
    <p:extLst>
      <p:ext uri="{BB962C8B-B14F-4D97-AF65-F5344CB8AC3E}">
        <p14:creationId xmlns:p14="http://schemas.microsoft.com/office/powerpoint/2010/main" val="3575404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A3EA695-422C-4711-A652-3FBE5876A7E0}" type="slidenum">
              <a:rPr kumimoji="1" lang="ja-JP" altLang="en-US" smtClean="0"/>
              <a:pPr/>
              <a:t>13</a:t>
            </a:fld>
            <a:endParaRPr kumimoji="1" lang="ja-JP" altLang="en-US"/>
          </a:p>
        </p:txBody>
      </p:sp>
    </p:spTree>
    <p:extLst>
      <p:ext uri="{BB962C8B-B14F-4D97-AF65-F5344CB8AC3E}">
        <p14:creationId xmlns:p14="http://schemas.microsoft.com/office/powerpoint/2010/main" val="3449328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A3EA695-422C-4711-A652-3FBE5876A7E0}" type="slidenum">
              <a:rPr kumimoji="1" lang="ja-JP" altLang="en-US" smtClean="0"/>
              <a:pPr/>
              <a:t>14</a:t>
            </a:fld>
            <a:endParaRPr kumimoji="1" lang="ja-JP" altLang="en-US"/>
          </a:p>
        </p:txBody>
      </p:sp>
    </p:spTree>
    <p:extLst>
      <p:ext uri="{BB962C8B-B14F-4D97-AF65-F5344CB8AC3E}">
        <p14:creationId xmlns:p14="http://schemas.microsoft.com/office/powerpoint/2010/main" val="1627815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lang="en-US" altLang="ja-JP" sz="1100" dirty="0"/>
          </a:p>
          <a:p>
            <a:r>
              <a:rPr lang="ja-JP" altLang="en-US" sz="1400">
                <a:latin typeface="+mj-ea"/>
                <a:ea typeface="+mj-ea"/>
              </a:rPr>
              <a:t>令和４年度会費納入・隊友紙に係る決算等の暫定計画が不明です。</a:t>
            </a:r>
            <a:endParaRPr lang="en-US" altLang="ja-JP" sz="1400" dirty="0">
              <a:latin typeface="+mj-ea"/>
              <a:ea typeface="+mj-ea"/>
            </a:endParaRPr>
          </a:p>
          <a:p>
            <a:endParaRPr lang="en-US" altLang="ja-JP" sz="1400" dirty="0">
              <a:latin typeface="+mj-ea"/>
              <a:ea typeface="+mj-ea"/>
            </a:endParaRPr>
          </a:p>
          <a:p>
            <a:r>
              <a:rPr lang="ja-JP" altLang="en-US" sz="1400">
                <a:latin typeface="+mj-ea"/>
                <a:ea typeface="+mj-ea"/>
              </a:rPr>
              <a:t>要するに、県本部としては、県本部が負担している直轄支部の隊友誌の郵送代金を減額（２か月に一度の郵送）することにより、本部会計の赤字を解消したいということを理解して頂きたい旨を主張すれば良いのではないか。</a:t>
            </a:r>
            <a:endParaRPr lang="en-US" altLang="ja-JP" sz="1400" dirty="0">
              <a:latin typeface="+mj-ea"/>
              <a:ea typeface="+mj-ea"/>
            </a:endParaRPr>
          </a:p>
          <a:p>
            <a:endParaRPr lang="en-US" altLang="ja-JP" sz="1400" dirty="0">
              <a:latin typeface="+mj-ea"/>
              <a:ea typeface="+mj-ea"/>
            </a:endParaRPr>
          </a:p>
          <a:p>
            <a:r>
              <a:rPr lang="ja-JP" altLang="en-US" sz="1400">
                <a:latin typeface="+mj-ea"/>
                <a:ea typeface="+mj-ea"/>
              </a:rPr>
              <a:t>今年１月から、ゆうちょ銀行の制度変更に伴い、年会費の振り込みを郵便局</a:t>
            </a:r>
            <a:r>
              <a:rPr lang="en-US" altLang="ja-JP" sz="1400" dirty="0">
                <a:latin typeface="+mj-ea"/>
                <a:ea typeface="+mj-ea"/>
              </a:rPr>
              <a:t>ATM</a:t>
            </a:r>
            <a:r>
              <a:rPr lang="ja-JP" altLang="en-US" sz="1400">
                <a:latin typeface="+mj-ea"/>
                <a:ea typeface="+mj-ea"/>
              </a:rPr>
              <a:t>や郵便局窓口で行う場合には、追加手数料として払込者の負担で１１０円が徴収されることになりました。</a:t>
            </a:r>
          </a:p>
          <a:p>
            <a:r>
              <a:rPr lang="ja-JP" altLang="en-US" sz="1400">
                <a:latin typeface="+mj-ea"/>
                <a:ea typeface="+mj-ea"/>
              </a:rPr>
              <a:t>従来通り、ゆうちょ銀行の口座からの引き落としには追加手数料はかかりません。</a:t>
            </a:r>
          </a:p>
          <a:p>
            <a:r>
              <a:rPr lang="ja-JP" altLang="en-US" sz="1400">
                <a:latin typeface="+mj-ea"/>
                <a:ea typeface="+mj-ea"/>
              </a:rPr>
              <a:t>このことを年会費会員にはしっかり伝える必要があります。</a:t>
            </a:r>
          </a:p>
          <a:p>
            <a:endParaRPr lang="en-US" altLang="ja-JP" sz="1400" dirty="0">
              <a:latin typeface="+mj-ea"/>
              <a:ea typeface="+mj-ea"/>
            </a:endParaRPr>
          </a:p>
          <a:p>
            <a:endParaRPr lang="en-US" altLang="ja-JP" sz="1400" dirty="0">
              <a:latin typeface="+mj-ea"/>
              <a:ea typeface="+mj-ea"/>
            </a:endParaRPr>
          </a:p>
          <a:p>
            <a:endParaRPr lang="ja-JP" altLang="en-US" sz="1100" dirty="0"/>
          </a:p>
        </p:txBody>
      </p:sp>
      <p:sp>
        <p:nvSpPr>
          <p:cNvPr id="4" name="スライド番号プレースホルダー 3"/>
          <p:cNvSpPr>
            <a:spLocks noGrp="1"/>
          </p:cNvSpPr>
          <p:nvPr>
            <p:ph type="sldNum" sz="quarter" idx="5"/>
          </p:nvPr>
        </p:nvSpPr>
        <p:spPr/>
        <p:txBody>
          <a:bodyPr/>
          <a:lstStyle/>
          <a:p>
            <a:pPr>
              <a:defRPr/>
            </a:pPr>
            <a:fld id="{E26CB11F-D81A-46A4-87BA-E01E1B362C75}" type="slidenum">
              <a:rPr lang="ja-JP" altLang="en-US" smtClean="0"/>
              <a:pPr>
                <a:defRPr/>
              </a:pPr>
              <a:t>15</a:t>
            </a:fld>
            <a:endParaRPr lang="ja-JP" altLang="en-US"/>
          </a:p>
        </p:txBody>
      </p:sp>
    </p:spTree>
    <p:extLst>
      <p:ext uri="{BB962C8B-B14F-4D97-AF65-F5344CB8AC3E}">
        <p14:creationId xmlns:p14="http://schemas.microsoft.com/office/powerpoint/2010/main" val="3494859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A3EA695-422C-4711-A652-3FBE5876A7E0}"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en-US" altLang="ja-JP" sz="1100" dirty="0"/>
          </a:p>
          <a:p>
            <a:r>
              <a:rPr lang="ja-JP" altLang="en-US" sz="1400"/>
              <a:t>退会者１２４名中、逝去６３名とあるが、</a:t>
            </a:r>
            <a:endParaRPr lang="en-US" altLang="ja-JP" sz="1400" dirty="0"/>
          </a:p>
          <a:p>
            <a:endParaRPr lang="en-US" altLang="ja-JP" sz="1400" dirty="0"/>
          </a:p>
          <a:p>
            <a:r>
              <a:rPr lang="ja-JP" altLang="en-US" sz="1400"/>
              <a:t>終身会員の７０名の減少は、逝去ではないのか、</a:t>
            </a:r>
            <a:endParaRPr lang="en-US" altLang="ja-JP" sz="1400" dirty="0"/>
          </a:p>
          <a:p>
            <a:r>
              <a:rPr lang="ja-JP" altLang="en-US" sz="1400"/>
              <a:t>修身会員の中にも自主退会した会員が存在するのか？</a:t>
            </a:r>
            <a:endParaRPr lang="en-US" altLang="ja-JP" sz="1400" dirty="0"/>
          </a:p>
          <a:p>
            <a:endParaRPr lang="ja-JP" altLang="en-US" sz="1100" dirty="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100">
                <a:solidFill>
                  <a:schemeClr val="tx1"/>
                </a:solidFill>
                <a:latin typeface="Times New Roman" panose="02020603050405020304" pitchFamily="18" charset="0"/>
                <a:ea typeface="ＭＳ Ｐゴシック" panose="020B0600070205080204" pitchFamily="50" charset="-128"/>
              </a:defRPr>
            </a:lvl1pPr>
            <a:lvl2pPr marL="776454" indent="-298636">
              <a:defRPr kumimoji="1" sz="2100">
                <a:solidFill>
                  <a:schemeClr val="tx1"/>
                </a:solidFill>
                <a:latin typeface="Times New Roman" panose="02020603050405020304" pitchFamily="18" charset="0"/>
                <a:ea typeface="ＭＳ Ｐゴシック" panose="020B0600070205080204" pitchFamily="50" charset="-128"/>
              </a:defRPr>
            </a:lvl2pPr>
            <a:lvl3pPr marL="1194544" indent="-238909">
              <a:defRPr kumimoji="1" sz="2100">
                <a:solidFill>
                  <a:schemeClr val="tx1"/>
                </a:solidFill>
                <a:latin typeface="Times New Roman" panose="02020603050405020304" pitchFamily="18" charset="0"/>
                <a:ea typeface="ＭＳ Ｐゴシック" panose="020B0600070205080204" pitchFamily="50" charset="-128"/>
              </a:defRPr>
            </a:lvl3pPr>
            <a:lvl4pPr marL="1672361" indent="-238909">
              <a:defRPr kumimoji="1" sz="2100">
                <a:solidFill>
                  <a:schemeClr val="tx1"/>
                </a:solidFill>
                <a:latin typeface="Times New Roman" panose="02020603050405020304" pitchFamily="18" charset="0"/>
                <a:ea typeface="ＭＳ Ｐゴシック" panose="020B0600070205080204" pitchFamily="50" charset="-128"/>
              </a:defRPr>
            </a:lvl4pPr>
            <a:lvl5pPr marL="2150178" indent="-238909">
              <a:defRPr kumimoji="1" sz="2100">
                <a:solidFill>
                  <a:schemeClr val="tx1"/>
                </a:solidFill>
                <a:latin typeface="Times New Roman" panose="02020603050405020304" pitchFamily="18" charset="0"/>
                <a:ea typeface="ＭＳ Ｐゴシック" panose="020B0600070205080204" pitchFamily="50" charset="-128"/>
              </a:defRPr>
            </a:lvl5pPr>
            <a:lvl6pPr marL="2627995" indent="-238909" eaLnBrk="0" fontAlgn="base" hangingPunct="0">
              <a:spcBef>
                <a:spcPct val="0"/>
              </a:spcBef>
              <a:spcAft>
                <a:spcPct val="0"/>
              </a:spcAft>
              <a:defRPr kumimoji="1" sz="2100">
                <a:solidFill>
                  <a:schemeClr val="tx1"/>
                </a:solidFill>
                <a:latin typeface="Times New Roman" panose="02020603050405020304" pitchFamily="18" charset="0"/>
                <a:ea typeface="ＭＳ Ｐゴシック" panose="020B0600070205080204" pitchFamily="50" charset="-128"/>
              </a:defRPr>
            </a:lvl6pPr>
            <a:lvl7pPr marL="3105811" indent="-238909" eaLnBrk="0" fontAlgn="base" hangingPunct="0">
              <a:spcBef>
                <a:spcPct val="0"/>
              </a:spcBef>
              <a:spcAft>
                <a:spcPct val="0"/>
              </a:spcAft>
              <a:defRPr kumimoji="1" sz="2100">
                <a:solidFill>
                  <a:schemeClr val="tx1"/>
                </a:solidFill>
                <a:latin typeface="Times New Roman" panose="02020603050405020304" pitchFamily="18" charset="0"/>
                <a:ea typeface="ＭＳ Ｐゴシック" panose="020B0600070205080204" pitchFamily="50" charset="-128"/>
              </a:defRPr>
            </a:lvl7pPr>
            <a:lvl8pPr marL="3583633" indent="-238909" eaLnBrk="0" fontAlgn="base" hangingPunct="0">
              <a:spcBef>
                <a:spcPct val="0"/>
              </a:spcBef>
              <a:spcAft>
                <a:spcPct val="0"/>
              </a:spcAft>
              <a:defRPr kumimoji="1" sz="2100">
                <a:solidFill>
                  <a:schemeClr val="tx1"/>
                </a:solidFill>
                <a:latin typeface="Times New Roman" panose="02020603050405020304" pitchFamily="18" charset="0"/>
                <a:ea typeface="ＭＳ Ｐゴシック" panose="020B0600070205080204" pitchFamily="50" charset="-128"/>
              </a:defRPr>
            </a:lvl8pPr>
            <a:lvl9pPr marL="4061448" indent="-238909" eaLnBrk="0" fontAlgn="base" hangingPunct="0">
              <a:spcBef>
                <a:spcPct val="0"/>
              </a:spcBef>
              <a:spcAft>
                <a:spcPct val="0"/>
              </a:spcAft>
              <a:defRPr kumimoji="1" sz="2100">
                <a:solidFill>
                  <a:schemeClr val="tx1"/>
                </a:solidFill>
                <a:latin typeface="Times New Roman" panose="02020603050405020304" pitchFamily="18" charset="0"/>
                <a:ea typeface="ＭＳ Ｐゴシック" panose="020B0600070205080204" pitchFamily="50" charset="-128"/>
              </a:defRPr>
            </a:lvl9pPr>
          </a:lstStyle>
          <a:p>
            <a:fld id="{A7EB63CD-9908-4CF1-B5DA-8564CCE8C265}" type="slidenum">
              <a:rPr lang="ja-JP" altLang="en-US" sz="1300"/>
              <a:pPr/>
              <a:t>2</a:t>
            </a:fld>
            <a:endParaRPr lang="ja-JP" altLang="en-US" sz="1300" dirty="0"/>
          </a:p>
        </p:txBody>
      </p:sp>
    </p:spTree>
    <p:extLst>
      <p:ext uri="{BB962C8B-B14F-4D97-AF65-F5344CB8AC3E}">
        <p14:creationId xmlns:p14="http://schemas.microsoft.com/office/powerpoint/2010/main" val="1751456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3775" y="1365250"/>
            <a:ext cx="4897438" cy="3675063"/>
          </a:xfrm>
        </p:spPr>
      </p:sp>
      <p:sp>
        <p:nvSpPr>
          <p:cNvPr id="3" name="ノート プレースホルダー 2"/>
          <p:cNvSpPr>
            <a:spLocks noGrp="1"/>
          </p:cNvSpPr>
          <p:nvPr>
            <p:ph type="body" idx="1"/>
          </p:nvPr>
        </p:nvSpPr>
        <p:spPr>
          <a:xfrm>
            <a:off x="699509" y="5219759"/>
            <a:ext cx="5486400" cy="3844742"/>
          </a:xfrm>
        </p:spPr>
        <p:txBody>
          <a:bodyPr>
            <a:normAutofit/>
          </a:bodyPr>
          <a:lstStyle/>
          <a:p>
            <a:endParaRPr lang="en-US" altLang="ja-JP" sz="1100" dirty="0"/>
          </a:p>
          <a:p>
            <a:r>
              <a:rPr lang="ja-JP" altLang="en-US" sz="1400"/>
              <a:t>カラー表示がスクリーンでは、見えにくい。</a:t>
            </a:r>
            <a:endParaRPr lang="en-US" altLang="ja-JP" sz="1400" dirty="0"/>
          </a:p>
          <a:p>
            <a:endParaRPr lang="en-US" altLang="ja-JP" sz="1400" dirty="0"/>
          </a:p>
          <a:p>
            <a:r>
              <a:rPr lang="ja-JP" altLang="en-US" sz="1400"/>
              <a:t>かつ配布資料（白黒コピー）には、カラー字は関係ないため、全て黒字表記とした</a:t>
            </a:r>
            <a:endParaRPr lang="ja-JP" altLang="en-US" sz="1400" dirty="0"/>
          </a:p>
        </p:txBody>
      </p:sp>
      <p:sp>
        <p:nvSpPr>
          <p:cNvPr id="4" name="スライド番号プレースホルダー 3"/>
          <p:cNvSpPr>
            <a:spLocks noGrp="1"/>
          </p:cNvSpPr>
          <p:nvPr>
            <p:ph type="sldNum" sz="quarter" idx="10"/>
          </p:nvPr>
        </p:nvSpPr>
        <p:spPr/>
        <p:txBody>
          <a:bodyPr/>
          <a:lstStyle/>
          <a:p>
            <a:fld id="{99CBEEF5-43BA-4EF7-8F0F-F0B917F59FC8}" type="slidenum">
              <a:rPr kumimoji="1" lang="ja-JP" altLang="en-US" smtClean="0"/>
              <a:pPr/>
              <a:t>3</a:t>
            </a:fld>
            <a:endParaRPr kumimoji="1" lang="ja-JP" altLang="en-US"/>
          </a:p>
        </p:txBody>
      </p:sp>
    </p:spTree>
    <p:extLst>
      <p:ext uri="{BB962C8B-B14F-4D97-AF65-F5344CB8AC3E}">
        <p14:creationId xmlns:p14="http://schemas.microsoft.com/office/powerpoint/2010/main" val="3274824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3775" y="1365250"/>
            <a:ext cx="4897438" cy="3675063"/>
          </a:xfrm>
        </p:spPr>
      </p:sp>
      <p:sp>
        <p:nvSpPr>
          <p:cNvPr id="3" name="ノート プレースホルダー 2"/>
          <p:cNvSpPr>
            <a:spLocks noGrp="1"/>
          </p:cNvSpPr>
          <p:nvPr>
            <p:ph type="body" idx="1"/>
          </p:nvPr>
        </p:nvSpPr>
        <p:spPr>
          <a:xfrm>
            <a:off x="699509" y="5219759"/>
            <a:ext cx="5486400" cy="4094233"/>
          </a:xfrm>
        </p:spPr>
        <p:txBody>
          <a:bodyPr>
            <a:normAutofit/>
          </a:bodyPr>
          <a:lstStyle/>
          <a:p>
            <a:endParaRPr lang="en-US" altLang="ja-JP" sz="1100" dirty="0"/>
          </a:p>
          <a:p>
            <a:r>
              <a:rPr lang="ja-JP" altLang="en-US" sz="1400"/>
              <a:t>県本部の事業計画（安）の審議に</a:t>
            </a:r>
            <a:endParaRPr lang="en-US" altLang="ja-JP" sz="1400" dirty="0"/>
          </a:p>
          <a:p>
            <a:endParaRPr lang="en-US" altLang="ja-JP" sz="1400" dirty="0"/>
          </a:p>
          <a:p>
            <a:r>
              <a:rPr lang="ja-JP" altLang="en-US" sz="1400"/>
              <a:t>１項の隊友会本部事業計画に対する所見及び処置が必要なのか</a:t>
            </a:r>
            <a:endParaRPr lang="en-US" altLang="ja-JP" sz="1400" dirty="0"/>
          </a:p>
          <a:p>
            <a:endParaRPr lang="en-US" altLang="ja-JP" sz="1400" dirty="0"/>
          </a:p>
          <a:p>
            <a:r>
              <a:rPr lang="ja-JP" altLang="en-US" sz="1400"/>
              <a:t>県の事業計画の概要を記載するのが適当である</a:t>
            </a:r>
            <a:endParaRPr lang="ja-JP" altLang="en-US" sz="1400" dirty="0"/>
          </a:p>
        </p:txBody>
      </p:sp>
      <p:sp>
        <p:nvSpPr>
          <p:cNvPr id="4" name="スライド番号プレースホルダー 3"/>
          <p:cNvSpPr>
            <a:spLocks noGrp="1"/>
          </p:cNvSpPr>
          <p:nvPr>
            <p:ph type="sldNum" sz="quarter" idx="10"/>
          </p:nvPr>
        </p:nvSpPr>
        <p:spPr/>
        <p:txBody>
          <a:bodyPr/>
          <a:lstStyle/>
          <a:p>
            <a:pPr>
              <a:defRPr/>
            </a:pPr>
            <a:fld id="{FA924D5D-5B40-4B34-B392-60684275FD31}" type="slidenum">
              <a:rPr lang="ja-JP" altLang="en-US" smtClean="0"/>
              <a:pPr>
                <a:defRPr/>
              </a:pPr>
              <a:t>4</a:t>
            </a:fld>
            <a:endParaRPr lang="ja-JP" altLang="en-US"/>
          </a:p>
        </p:txBody>
      </p:sp>
    </p:spTree>
    <p:extLst>
      <p:ext uri="{BB962C8B-B14F-4D97-AF65-F5344CB8AC3E}">
        <p14:creationId xmlns:p14="http://schemas.microsoft.com/office/powerpoint/2010/main" val="3665825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sz="1100" dirty="0"/>
          </a:p>
          <a:p>
            <a:endParaRPr lang="en-US" altLang="ja-JP" sz="1100" dirty="0"/>
          </a:p>
          <a:p>
            <a:r>
              <a:rPr lang="ja-JP" altLang="en-US" sz="1400"/>
              <a:t>予算（案）の記述を、収益、支出に分けて、全面的に変更した</a:t>
            </a:r>
            <a:endParaRPr lang="en-US" altLang="ja-JP" sz="1400" dirty="0"/>
          </a:p>
          <a:p>
            <a:endParaRPr lang="en-US" altLang="ja-JP" sz="1400" dirty="0"/>
          </a:p>
          <a:p>
            <a:endParaRPr lang="en-US" altLang="ja-JP" sz="1400" dirty="0"/>
          </a:p>
          <a:p>
            <a:r>
              <a:rPr lang="ja-JP" altLang="en-US" sz="1400"/>
              <a:t>青字の表現は、意味不明です</a:t>
            </a:r>
            <a:endParaRPr lang="en-US" altLang="ja-JP" sz="1400" dirty="0"/>
          </a:p>
          <a:p>
            <a:r>
              <a:rPr lang="ja-JP" altLang="en-US" sz="1400"/>
              <a:t>即日入会会費の収入を定年延長前の実績で見積もったということか？</a:t>
            </a:r>
            <a:endParaRPr lang="en-US" altLang="ja-JP" sz="1400" dirty="0"/>
          </a:p>
          <a:p>
            <a:endParaRPr lang="en-US" altLang="ja-JP" sz="1400" dirty="0"/>
          </a:p>
          <a:p>
            <a:r>
              <a:rPr lang="ja-JP" altLang="en-US" sz="1400"/>
              <a:t>県本部支出削減のため、</a:t>
            </a:r>
            <a:endParaRPr lang="en-US" altLang="ja-JP" sz="1400" dirty="0"/>
          </a:p>
          <a:p>
            <a:r>
              <a:rPr lang="ja-JP" altLang="en-US" sz="1400">
                <a:solidFill>
                  <a:srgbClr val="FF0000"/>
                </a:solidFill>
              </a:rPr>
              <a:t>直轄支部の隊友紙購入費、郵送代金を半額に減額</a:t>
            </a:r>
            <a:endParaRPr lang="en-US" altLang="ja-JP" sz="1400" dirty="0">
              <a:solidFill>
                <a:srgbClr val="FF0000"/>
              </a:solidFill>
            </a:endParaRPr>
          </a:p>
          <a:p>
            <a:r>
              <a:rPr lang="ja-JP" altLang="en-US" sz="1400">
                <a:solidFill>
                  <a:srgbClr val="FF0000"/>
                </a:solidFill>
              </a:rPr>
              <a:t>加えて年会費の払い込み手数料の各支部への還付を半額に減額</a:t>
            </a:r>
            <a:endParaRPr lang="en-US" altLang="ja-JP" sz="1400" dirty="0">
              <a:solidFill>
                <a:srgbClr val="FF0000"/>
              </a:solidFill>
            </a:endParaRPr>
          </a:p>
          <a:p>
            <a:endParaRPr lang="en-US" altLang="ja-JP" sz="1400" dirty="0"/>
          </a:p>
          <a:p>
            <a:endParaRPr lang="en-US" altLang="ja-JP" sz="1100" dirty="0"/>
          </a:p>
          <a:p>
            <a:endParaRPr lang="ja-JP" altLang="en-US" sz="1100" dirty="0"/>
          </a:p>
        </p:txBody>
      </p:sp>
      <p:sp>
        <p:nvSpPr>
          <p:cNvPr id="4" name="スライド番号プレースホルダ 3"/>
          <p:cNvSpPr>
            <a:spLocks noGrp="1"/>
          </p:cNvSpPr>
          <p:nvPr>
            <p:ph type="sldNum" sz="quarter" idx="10"/>
          </p:nvPr>
        </p:nvSpPr>
        <p:spPr/>
        <p:txBody>
          <a:bodyPr/>
          <a:lstStyle/>
          <a:p>
            <a:fld id="{BDF9E1F0-0617-496A-8D24-B211FCB56AD4}"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a:p>
            <a:r>
              <a:rPr lang="ja-JP" altLang="en-US" sz="1600"/>
              <a:t>４年度の収益　＋</a:t>
            </a:r>
            <a:r>
              <a:rPr lang="en-US" altLang="ja-JP" sz="1600" dirty="0"/>
              <a:t>303,360</a:t>
            </a:r>
            <a:r>
              <a:rPr lang="ja-JP" altLang="en-US" sz="1600"/>
              <a:t>円</a:t>
            </a:r>
            <a:endParaRPr lang="en-US" altLang="ja-JP" sz="1600" dirty="0"/>
          </a:p>
          <a:p>
            <a:r>
              <a:rPr lang="ja-JP" altLang="en-US" sz="1600"/>
              <a:t>経費の増加は隊友紙の値上げ分　</a:t>
            </a:r>
            <a:r>
              <a:rPr lang="en-US" altLang="ja-JP" sz="1600" dirty="0"/>
              <a:t>303,178</a:t>
            </a:r>
            <a:r>
              <a:rPr lang="ja-JP" altLang="en-US" sz="1600"/>
              <a:t>円</a:t>
            </a:r>
            <a:endParaRPr lang="en-US" altLang="ja-JP" sz="1600" dirty="0"/>
          </a:p>
          <a:p>
            <a:r>
              <a:rPr lang="ja-JP" altLang="en-US" sz="1600"/>
              <a:t>県全体としての収支は、＋</a:t>
            </a:r>
            <a:r>
              <a:rPr lang="en-US" altLang="ja-JP" sz="1600" dirty="0"/>
              <a:t>182</a:t>
            </a:r>
            <a:r>
              <a:rPr lang="ja-JP" altLang="en-US" sz="1600"/>
              <a:t>円</a:t>
            </a:r>
            <a:endParaRPr lang="en-US" altLang="ja-JP" sz="1600" dirty="0"/>
          </a:p>
          <a:p>
            <a:endParaRPr lang="en-US" altLang="ja-JP" sz="1600" dirty="0"/>
          </a:p>
          <a:p>
            <a:r>
              <a:rPr lang="ja-JP" altLang="en-US" sz="1600"/>
              <a:t>本スライドからは、何故４年度から県予算の収支が極端にマイナスになるのか、説明できないのではないか</a:t>
            </a:r>
            <a:endParaRPr lang="en-US" altLang="ja-JP" sz="1600" dirty="0"/>
          </a:p>
          <a:p>
            <a:endParaRPr lang="en-US" altLang="ja-JP" sz="1600" dirty="0"/>
          </a:p>
          <a:p>
            <a:endParaRPr lang="en-US" altLang="ja-JP" sz="1600" dirty="0"/>
          </a:p>
          <a:p>
            <a:endParaRPr kumimoji="1" lang="ja-JP" altLang="en-US" sz="1600"/>
          </a:p>
        </p:txBody>
      </p:sp>
      <p:sp>
        <p:nvSpPr>
          <p:cNvPr id="4" name="スライド番号プレースホルダー 3"/>
          <p:cNvSpPr>
            <a:spLocks noGrp="1"/>
          </p:cNvSpPr>
          <p:nvPr>
            <p:ph type="sldNum" sz="quarter" idx="5"/>
          </p:nvPr>
        </p:nvSpPr>
        <p:spPr/>
        <p:txBody>
          <a:bodyPr/>
          <a:lstStyle/>
          <a:p>
            <a:fld id="{0A3EA695-422C-4711-A652-3FBE5876A7E0}" type="slidenum">
              <a:rPr kumimoji="1" lang="ja-JP" altLang="en-US" smtClean="0"/>
              <a:pPr/>
              <a:t>6</a:t>
            </a:fld>
            <a:endParaRPr kumimoji="1" lang="ja-JP" altLang="en-US"/>
          </a:p>
        </p:txBody>
      </p:sp>
    </p:spTree>
    <p:extLst>
      <p:ext uri="{BB962C8B-B14F-4D97-AF65-F5344CB8AC3E}">
        <p14:creationId xmlns:p14="http://schemas.microsoft.com/office/powerpoint/2010/main" val="2883371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A3EA695-422C-4711-A652-3FBE5876A7E0}" type="slidenum">
              <a:rPr kumimoji="1" lang="ja-JP" altLang="en-US" smtClean="0"/>
              <a:pPr/>
              <a:t>7</a:t>
            </a:fld>
            <a:endParaRPr kumimoji="1" lang="ja-JP" altLang="en-US"/>
          </a:p>
        </p:txBody>
      </p:sp>
    </p:spTree>
    <p:extLst>
      <p:ext uri="{BB962C8B-B14F-4D97-AF65-F5344CB8AC3E}">
        <p14:creationId xmlns:p14="http://schemas.microsoft.com/office/powerpoint/2010/main" val="1976906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A3EA695-422C-4711-A652-3FBE5876A7E0}" type="slidenum">
              <a:rPr kumimoji="1" lang="ja-JP" altLang="en-US" smtClean="0"/>
              <a:pPr/>
              <a:t>8</a:t>
            </a:fld>
            <a:endParaRPr kumimoji="1" lang="ja-JP" altLang="en-US"/>
          </a:p>
        </p:txBody>
      </p:sp>
    </p:spTree>
    <p:extLst>
      <p:ext uri="{BB962C8B-B14F-4D97-AF65-F5344CB8AC3E}">
        <p14:creationId xmlns:p14="http://schemas.microsoft.com/office/powerpoint/2010/main" val="17049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A3EA695-422C-4711-A652-3FBE5876A7E0}" type="slidenum">
              <a:rPr kumimoji="1" lang="ja-JP" altLang="en-US" smtClean="0"/>
              <a:pPr/>
              <a:t>9</a:t>
            </a:fld>
            <a:endParaRPr kumimoji="1" lang="ja-JP" altLang="en-US"/>
          </a:p>
        </p:txBody>
      </p:sp>
    </p:spTree>
    <p:extLst>
      <p:ext uri="{BB962C8B-B14F-4D97-AF65-F5344CB8AC3E}">
        <p14:creationId xmlns:p14="http://schemas.microsoft.com/office/powerpoint/2010/main" val="928524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6334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01257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7505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4641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2527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3657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25053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2498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8221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8155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686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12E94D8-BAFE-4982-A1C4-90B56C9F7D3F}" type="datetimeFigureOut">
              <a:rPr kumimoji="1" lang="ja-JP" altLang="en-US" smtClean="0"/>
              <a:pPr/>
              <a:t>2022/2/24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B5E6B3E-5EDE-4390-A214-A3064835416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E94D8-BAFE-4982-A1C4-90B56C9F7D3F}" type="datetimeFigureOut">
              <a:rPr kumimoji="1" lang="ja-JP" altLang="en-US" smtClean="0"/>
              <a:pPr/>
              <a:t>2022/2/24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E6B3E-5EDE-4390-A214-A3064835416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6C3EFA0-3DB8-4176-9C24-47145F3FC896}" type="datetimeFigureOut">
              <a:rPr lang="ja-JP" altLang="en-US" smtClean="0">
                <a:solidFill>
                  <a:prstClr val="black">
                    <a:tint val="75000"/>
                  </a:prstClr>
                </a:solidFill>
              </a:rPr>
              <a:pPr/>
              <a:t>2022/2/24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86DC93-E41A-48F0-9F81-A5187A58C5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8503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兼六園の「雪吊り」">
            <a:extLst>
              <a:ext uri="{FF2B5EF4-FFF2-40B4-BE49-F238E27FC236}">
                <a16:creationId xmlns:a16="http://schemas.microsoft.com/office/drawing/2014/main" id="{C399656D-B71C-430F-9FEB-04D7C25975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552" y="0"/>
            <a:ext cx="10424162" cy="6858000"/>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0554FF51-69CD-48AA-9F6F-81843DD39051}"/>
              </a:ext>
            </a:extLst>
          </p:cNvPr>
          <p:cNvSpPr txBox="1"/>
          <p:nvPr/>
        </p:nvSpPr>
        <p:spPr>
          <a:xfrm>
            <a:off x="-34778" y="5756848"/>
            <a:ext cx="9158856" cy="954107"/>
          </a:xfrm>
          <a:prstGeom prst="rect">
            <a:avLst/>
          </a:prstGeom>
          <a:solidFill>
            <a:srgbClr val="66FF99"/>
          </a:solidFill>
        </p:spPr>
        <p:txBody>
          <a:bodyPr wrap="square" rtlCol="0">
            <a:spAutoFit/>
          </a:bodyPr>
          <a:lstStyle/>
          <a:p>
            <a:r>
              <a:rPr kumimoji="1" lang="ja-JP" altLang="en-US" sz="2800" b="1" dirty="0"/>
              <a:t>　　　　　</a:t>
            </a:r>
            <a:r>
              <a:rPr kumimoji="1" lang="ja-JP" altLang="en-US" sz="2800" b="1" dirty="0">
                <a:solidFill>
                  <a:srgbClr val="FF00FF"/>
                </a:solidFill>
              </a:rPr>
              <a:t>令和４年２月２６日</a:t>
            </a:r>
            <a:r>
              <a:rPr kumimoji="1" lang="en-US" altLang="ja-JP" sz="2800" b="1" dirty="0">
                <a:solidFill>
                  <a:srgbClr val="FF00FF"/>
                </a:solidFill>
              </a:rPr>
              <a:t>(</a:t>
            </a:r>
            <a:r>
              <a:rPr kumimoji="1" lang="ja-JP" altLang="en-US" sz="2800" b="1" dirty="0">
                <a:solidFill>
                  <a:srgbClr val="FF00FF"/>
                </a:solidFill>
              </a:rPr>
              <a:t>土）　１４：００　～　１５：３０</a:t>
            </a:r>
            <a:endParaRPr kumimoji="1" lang="en-US" altLang="ja-JP" sz="2800" b="1" dirty="0">
              <a:solidFill>
                <a:srgbClr val="FF00FF"/>
              </a:solidFill>
            </a:endParaRPr>
          </a:p>
          <a:p>
            <a:r>
              <a:rPr lang="ja-JP" altLang="en-US" sz="2800" b="1" dirty="0">
                <a:solidFill>
                  <a:srgbClr val="FF00FF"/>
                </a:solidFill>
              </a:rPr>
              <a:t>　　　　　　　　　神奈川地方協力本部　試験室</a:t>
            </a:r>
            <a:endParaRPr kumimoji="1" lang="ja-JP" altLang="en-US" sz="2800" b="1" dirty="0">
              <a:solidFill>
                <a:srgbClr val="FF00FF"/>
              </a:solidFill>
            </a:endParaRPr>
          </a:p>
        </p:txBody>
      </p:sp>
      <p:sp>
        <p:nvSpPr>
          <p:cNvPr id="9" name="テキスト ボックス 8">
            <a:extLst>
              <a:ext uri="{FF2B5EF4-FFF2-40B4-BE49-F238E27FC236}">
                <a16:creationId xmlns:a16="http://schemas.microsoft.com/office/drawing/2014/main" id="{86EF38C7-4BC6-4280-968B-4F671744E007}"/>
              </a:ext>
            </a:extLst>
          </p:cNvPr>
          <p:cNvSpPr txBox="1"/>
          <p:nvPr/>
        </p:nvSpPr>
        <p:spPr>
          <a:xfrm>
            <a:off x="32810" y="0"/>
            <a:ext cx="9111190" cy="910314"/>
          </a:xfrm>
          <a:prstGeom prst="rect">
            <a:avLst/>
          </a:prstGeom>
          <a:solidFill>
            <a:srgbClr val="00FFFF"/>
          </a:solidFill>
        </p:spPr>
        <p:txBody>
          <a:bodyPr wrap="square" rtlCol="0">
            <a:spAutoFit/>
          </a:bodyPr>
          <a:lstStyle/>
          <a:p>
            <a:pPr algn="ctr">
              <a:lnSpc>
                <a:spcPct val="150000"/>
              </a:lnSpc>
            </a:pPr>
            <a:r>
              <a:rPr kumimoji="1" lang="ja-JP" altLang="en-US" sz="4000" b="1" dirty="0">
                <a:solidFill>
                  <a:srgbClr val="3333FF"/>
                </a:solidFill>
              </a:rPr>
              <a:t>令和３年度</a:t>
            </a:r>
            <a:r>
              <a:rPr kumimoji="1" lang="ja-JP" altLang="en-US" sz="4000" b="1" dirty="0"/>
              <a:t>　</a:t>
            </a:r>
            <a:r>
              <a:rPr kumimoji="1" lang="ja-JP" altLang="en-US" sz="4000" b="1" dirty="0">
                <a:solidFill>
                  <a:srgbClr val="FF0000"/>
                </a:solidFill>
              </a:rPr>
              <a:t>第４／四半期県理事役会</a:t>
            </a:r>
            <a:endParaRPr kumimoji="1" lang="en-US" altLang="ja-JP" sz="4000" b="1" dirty="0">
              <a:solidFill>
                <a:srgbClr val="FF0000"/>
              </a:solidFill>
            </a:endParaRPr>
          </a:p>
        </p:txBody>
      </p:sp>
    </p:spTree>
    <p:extLst>
      <p:ext uri="{BB962C8B-B14F-4D97-AF65-F5344CB8AC3E}">
        <p14:creationId xmlns:p14="http://schemas.microsoft.com/office/powerpoint/2010/main" val="3936983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002432" y="1412776"/>
            <a:ext cx="7787208" cy="4572508"/>
          </a:xfrm>
          <a:ln>
            <a:solidFill>
              <a:schemeClr val="tx1"/>
            </a:solidFill>
          </a:ln>
        </p:spPr>
        <p:txBody>
          <a:bodyPr>
            <a:normAutofit fontScale="92500"/>
          </a:bodyPr>
          <a:lstStyle/>
          <a:p>
            <a:pPr>
              <a:lnSpc>
                <a:spcPts val="1200"/>
              </a:lnSpc>
              <a:buNone/>
            </a:pPr>
            <a:endParaRPr lang="en-US" altLang="ja-JP" dirty="0">
              <a:solidFill>
                <a:srgbClr val="FF0000"/>
              </a:solidFill>
            </a:endParaRPr>
          </a:p>
          <a:p>
            <a:pPr>
              <a:lnSpc>
                <a:spcPts val="2800"/>
              </a:lnSpc>
              <a:buFont typeface="Wingdings" panose="05000000000000000000" pitchFamily="2" charset="2"/>
              <a:buChar char="Ø"/>
            </a:pPr>
            <a:r>
              <a:rPr lang="ja-JP" altLang="en-US" sz="3800" dirty="0"/>
              <a:t> </a:t>
            </a:r>
            <a:r>
              <a:rPr lang="ja-JP" altLang="en-US" sz="3000" dirty="0"/>
              <a:t>支部長の任期</a:t>
            </a:r>
            <a:endParaRPr lang="en-US" altLang="ja-JP" sz="3000" dirty="0"/>
          </a:p>
          <a:p>
            <a:pPr marL="0" indent="0">
              <a:lnSpc>
                <a:spcPts val="1500"/>
              </a:lnSpc>
              <a:buNone/>
            </a:pPr>
            <a:endParaRPr lang="en-US" altLang="ja-JP" sz="2800" dirty="0"/>
          </a:p>
          <a:p>
            <a:pPr marL="0" indent="0">
              <a:lnSpc>
                <a:spcPts val="2800"/>
              </a:lnSpc>
              <a:buNone/>
            </a:pPr>
            <a:r>
              <a:rPr lang="ja-JP" altLang="en-US" sz="2800" dirty="0"/>
              <a:t>　　</a:t>
            </a:r>
            <a:r>
              <a:rPr lang="ja-JP" altLang="en-US" sz="2600" dirty="0"/>
              <a:t>一任期２年・再任を妨げない　　県規則</a:t>
            </a:r>
            <a:r>
              <a:rPr lang="ja-JP" altLang="en-US" sz="2600" dirty="0">
                <a:solidFill>
                  <a:srgbClr val="3333FF"/>
                </a:solidFill>
              </a:rPr>
              <a:t>第１３条</a:t>
            </a:r>
            <a:r>
              <a:rPr lang="ja-JP" altLang="en-US" sz="2600" dirty="0"/>
              <a:t>　　　　　　</a:t>
            </a:r>
            <a:endParaRPr lang="en-US" altLang="ja-JP" sz="2600" dirty="0"/>
          </a:p>
          <a:p>
            <a:pPr marL="0" indent="0">
              <a:lnSpc>
                <a:spcPts val="1200"/>
              </a:lnSpc>
              <a:buNone/>
            </a:pPr>
            <a:r>
              <a:rPr lang="ja-JP" altLang="en-US" sz="2800" dirty="0"/>
              <a:t>　　</a:t>
            </a:r>
            <a:endParaRPr lang="en-US" altLang="ja-JP" sz="2800" dirty="0"/>
          </a:p>
          <a:p>
            <a:pPr marL="0" indent="0">
              <a:lnSpc>
                <a:spcPts val="1200"/>
              </a:lnSpc>
              <a:buNone/>
            </a:pPr>
            <a:r>
              <a:rPr lang="ja-JP" altLang="en-US" sz="2800" dirty="0"/>
              <a:t>　　　</a:t>
            </a:r>
            <a:r>
              <a:rPr lang="ja-JP" altLang="en-US" sz="2400" dirty="0"/>
              <a:t>①　任期は</a:t>
            </a:r>
            <a:r>
              <a:rPr lang="ja-JP" altLang="en-US" sz="2400" dirty="0">
                <a:solidFill>
                  <a:srgbClr val="FF0000"/>
                </a:solidFill>
              </a:rPr>
              <a:t>３期６年</a:t>
            </a:r>
            <a:r>
              <a:rPr lang="ja-JP" altLang="en-US" sz="2400" dirty="0"/>
              <a:t>まで　　　　　　　同条</a:t>
            </a:r>
            <a:r>
              <a:rPr lang="ja-JP" altLang="en-US" sz="2400" dirty="0">
                <a:solidFill>
                  <a:srgbClr val="3333FF"/>
                </a:solidFill>
              </a:rPr>
              <a:t>１項２号</a:t>
            </a:r>
            <a:endParaRPr lang="en-US" altLang="ja-JP" sz="2400" dirty="0">
              <a:solidFill>
                <a:srgbClr val="3333FF"/>
              </a:solidFill>
            </a:endParaRPr>
          </a:p>
          <a:p>
            <a:pPr marL="0" indent="0">
              <a:lnSpc>
                <a:spcPts val="1200"/>
              </a:lnSpc>
              <a:buNone/>
            </a:pPr>
            <a:r>
              <a:rPr lang="ja-JP" altLang="en-US" sz="2400" dirty="0"/>
              <a:t>   </a:t>
            </a:r>
            <a:endParaRPr lang="en-US" altLang="ja-JP" sz="2400" dirty="0"/>
          </a:p>
          <a:p>
            <a:pPr marL="0" indent="0">
              <a:lnSpc>
                <a:spcPts val="1200"/>
              </a:lnSpc>
              <a:buNone/>
            </a:pPr>
            <a:r>
              <a:rPr lang="ja-JP" altLang="en-US" sz="2400" dirty="0"/>
              <a:t>　　 　②   やむを得ない場合　　　　　　　　同条</a:t>
            </a:r>
            <a:r>
              <a:rPr lang="ja-JP" altLang="en-US" sz="2400" dirty="0">
                <a:solidFill>
                  <a:srgbClr val="3333FF"/>
                </a:solidFill>
              </a:rPr>
              <a:t>１項４号　　</a:t>
            </a:r>
            <a:endParaRPr lang="en-US" altLang="ja-JP" sz="2400" dirty="0"/>
          </a:p>
          <a:p>
            <a:pPr marL="0" indent="0">
              <a:lnSpc>
                <a:spcPts val="1200"/>
              </a:lnSpc>
              <a:buNone/>
            </a:pPr>
            <a:r>
              <a:rPr lang="ja-JP" altLang="en-US" sz="2400" dirty="0"/>
              <a:t>　　　</a:t>
            </a:r>
            <a:endParaRPr lang="en-US" altLang="ja-JP" sz="2400" dirty="0"/>
          </a:p>
          <a:p>
            <a:pPr marL="0" indent="0">
              <a:lnSpc>
                <a:spcPts val="1200"/>
              </a:lnSpc>
              <a:buNone/>
            </a:pPr>
            <a:r>
              <a:rPr lang="ja-JP" altLang="en-US" sz="2400" dirty="0"/>
              <a:t>　　　　　　　</a:t>
            </a:r>
            <a:r>
              <a:rPr lang="ja-JP" altLang="en-US" sz="2400" dirty="0">
                <a:solidFill>
                  <a:srgbClr val="FF00FF"/>
                </a:solidFill>
              </a:rPr>
              <a:t>（総会・代議員会又は理事役会の議決）</a:t>
            </a:r>
            <a:endParaRPr lang="en-US" altLang="ja-JP" sz="2400" dirty="0">
              <a:solidFill>
                <a:srgbClr val="FF00FF"/>
              </a:solidFill>
            </a:endParaRPr>
          </a:p>
          <a:p>
            <a:pPr marL="0" indent="0">
              <a:lnSpc>
                <a:spcPts val="1200"/>
              </a:lnSpc>
              <a:buNone/>
            </a:pPr>
            <a:endParaRPr lang="en-US" altLang="ja-JP" sz="2400" dirty="0">
              <a:solidFill>
                <a:srgbClr val="FF00FF"/>
              </a:solidFill>
            </a:endParaRPr>
          </a:p>
          <a:p>
            <a:pPr marL="0" indent="0">
              <a:lnSpc>
                <a:spcPts val="1200"/>
              </a:lnSpc>
              <a:buNone/>
            </a:pPr>
            <a:endParaRPr lang="en-US" altLang="ja-JP" sz="2400" dirty="0">
              <a:solidFill>
                <a:srgbClr val="FF00FF"/>
              </a:solidFill>
            </a:endParaRPr>
          </a:p>
          <a:p>
            <a:pPr marL="0" indent="0">
              <a:lnSpc>
                <a:spcPts val="1200"/>
              </a:lnSpc>
              <a:buNone/>
            </a:pPr>
            <a:r>
              <a:rPr lang="ja-JP" altLang="en-US" sz="2400" dirty="0"/>
              <a:t>　　　</a:t>
            </a:r>
            <a:endParaRPr lang="en-US" altLang="ja-JP" sz="2400" dirty="0"/>
          </a:p>
          <a:p>
            <a:pPr marL="0" indent="0">
              <a:lnSpc>
                <a:spcPts val="1200"/>
              </a:lnSpc>
              <a:buNone/>
            </a:pPr>
            <a:r>
              <a:rPr lang="ja-JP" altLang="en-US" sz="2400" dirty="0"/>
              <a:t>　　　上記➀該当 ： 横浜南支部長、県央支部長</a:t>
            </a:r>
            <a:endParaRPr lang="en-US" altLang="ja-JP" sz="2400" dirty="0"/>
          </a:p>
          <a:p>
            <a:pPr marL="0" indent="0">
              <a:lnSpc>
                <a:spcPts val="1200"/>
              </a:lnSpc>
              <a:buNone/>
            </a:pPr>
            <a:endParaRPr lang="en-US" altLang="ja-JP" sz="2400" dirty="0"/>
          </a:p>
          <a:p>
            <a:pPr marL="0" indent="0">
              <a:lnSpc>
                <a:spcPts val="1200"/>
              </a:lnSpc>
              <a:buNone/>
            </a:pPr>
            <a:r>
              <a:rPr lang="ja-JP" altLang="en-US" sz="2400" dirty="0"/>
              <a:t>　　　　　　②該当 ： 横浜北支部長、湘南支部長、西湘支部長</a:t>
            </a:r>
            <a:endParaRPr lang="en-US" altLang="ja-JP" sz="2400" dirty="0"/>
          </a:p>
          <a:p>
            <a:pPr marL="0" indent="0">
              <a:lnSpc>
                <a:spcPts val="1200"/>
              </a:lnSpc>
              <a:buNone/>
            </a:pPr>
            <a:endParaRPr lang="en-US" altLang="ja-JP" sz="2400" dirty="0">
              <a:solidFill>
                <a:srgbClr val="00FFFF"/>
              </a:solidFill>
            </a:endParaRPr>
          </a:p>
          <a:p>
            <a:pPr marL="0" indent="0">
              <a:lnSpc>
                <a:spcPts val="1200"/>
              </a:lnSpc>
              <a:buNone/>
            </a:pPr>
            <a:r>
              <a:rPr lang="ja-JP" altLang="en-US" sz="2400" dirty="0">
                <a:solidFill>
                  <a:srgbClr val="00FFFF"/>
                </a:solidFill>
              </a:rPr>
              <a:t>　　　　　　　　　　　　　</a:t>
            </a:r>
            <a:endParaRPr lang="en-US" altLang="ja-JP" sz="2400" dirty="0"/>
          </a:p>
        </p:txBody>
      </p:sp>
      <p:sp>
        <p:nvSpPr>
          <p:cNvPr id="4" name="タイトル 1">
            <a:extLst>
              <a:ext uri="{FF2B5EF4-FFF2-40B4-BE49-F238E27FC236}">
                <a16:creationId xmlns:a16="http://schemas.microsoft.com/office/drawing/2014/main" id="{65028DE3-842E-49FD-BA13-FA1EC4B5AB67}"/>
              </a:ext>
            </a:extLst>
          </p:cNvPr>
          <p:cNvSpPr txBox="1">
            <a:spLocks/>
          </p:cNvSpPr>
          <p:nvPr/>
        </p:nvSpPr>
        <p:spPr>
          <a:xfrm>
            <a:off x="2123728" y="620688"/>
            <a:ext cx="5256584" cy="504056"/>
          </a:xfrm>
          <a:prstGeom prst="rect">
            <a:avLst/>
          </a:prstGeom>
          <a:solidFill>
            <a:srgbClr val="00FFFF"/>
          </a:solidFill>
          <a:ln>
            <a:solidFill>
              <a:schemeClr val="tx1"/>
            </a:solidFill>
          </a:ln>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defRPr/>
            </a:pPr>
            <a:r>
              <a:rPr lang="ja-JP" altLang="en-US" sz="2800" dirty="0"/>
              <a:t>支部長の</a:t>
            </a:r>
            <a:r>
              <a:rPr lang="ja-JP" altLang="en-US" sz="2800" dirty="0">
                <a:solidFill>
                  <a:srgbClr val="FF0000"/>
                </a:solidFill>
              </a:rPr>
              <a:t>任期延長</a:t>
            </a:r>
            <a:r>
              <a:rPr lang="ja-JP" altLang="en-US" sz="2800" dirty="0"/>
              <a:t>について</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511660" y="332457"/>
            <a:ext cx="5868652" cy="504056"/>
          </a:xfrm>
          <a:solidFill>
            <a:srgbClr val="00FFFF"/>
          </a:solidFill>
          <a:ln w="6350">
            <a:solidFill>
              <a:schemeClr val="tx1"/>
            </a:solidFill>
          </a:ln>
        </p:spPr>
        <p:txBody>
          <a:bodyPr>
            <a:noAutofit/>
          </a:bodyPr>
          <a:lstStyle/>
          <a:p>
            <a:r>
              <a:rPr kumimoji="1" lang="ja-JP" altLang="en-US" sz="2800"/>
              <a:t>　</a:t>
            </a:r>
            <a:r>
              <a:rPr kumimoji="1" lang="ja-JP" altLang="en-US" sz="3200"/>
              <a:t>連　</a:t>
            </a:r>
            <a:r>
              <a:rPr kumimoji="1" lang="ja-JP" altLang="en-US" sz="3200" dirty="0"/>
              <a:t>絡　事　</a:t>
            </a:r>
            <a:r>
              <a:rPr kumimoji="1" lang="ja-JP" altLang="en-US" sz="3200"/>
              <a:t>項　　　</a:t>
            </a:r>
            <a:r>
              <a:rPr kumimoji="1" lang="ja-JP" altLang="en-US" sz="3200" dirty="0"/>
              <a:t>１／４ </a:t>
            </a:r>
            <a:r>
              <a:rPr lang="en-US" altLang="ja-JP" sz="3200" dirty="0"/>
              <a:t> </a:t>
            </a:r>
            <a:endParaRPr kumimoji="1" lang="ja-JP" altLang="en-US" sz="2800" dirty="0"/>
          </a:p>
        </p:txBody>
      </p:sp>
      <p:sp>
        <p:nvSpPr>
          <p:cNvPr id="4" name="コンテンツ プレースホルダ 3"/>
          <p:cNvSpPr>
            <a:spLocks noGrp="1"/>
          </p:cNvSpPr>
          <p:nvPr>
            <p:ph idx="4294967295"/>
          </p:nvPr>
        </p:nvSpPr>
        <p:spPr>
          <a:xfrm>
            <a:off x="395536" y="1628800"/>
            <a:ext cx="8424936" cy="4896743"/>
          </a:xfrm>
          <a:ln w="6350">
            <a:solidFill>
              <a:schemeClr val="tx1"/>
            </a:solidFill>
          </a:ln>
        </p:spPr>
        <p:txBody>
          <a:bodyPr>
            <a:normAutofit lnSpcReduction="10000"/>
          </a:bodyPr>
          <a:lstStyle/>
          <a:p>
            <a:pPr>
              <a:lnSpc>
                <a:spcPts val="1500"/>
              </a:lnSpc>
              <a:buNone/>
            </a:pPr>
            <a:endParaRPr kumimoji="1" lang="en-US" altLang="ja-JP" dirty="0"/>
          </a:p>
          <a:p>
            <a:pPr>
              <a:buNone/>
            </a:pPr>
            <a:r>
              <a:rPr kumimoji="1" lang="ja-JP" altLang="en-US" sz="2800" dirty="0"/>
              <a:t>１．正味財産増減書の様式再変更</a:t>
            </a:r>
            <a:endParaRPr kumimoji="1" lang="en-US" altLang="ja-JP" sz="2800" dirty="0"/>
          </a:p>
          <a:p>
            <a:pPr>
              <a:buNone/>
            </a:pPr>
            <a:r>
              <a:rPr lang="ja-JP" altLang="en-US" sz="2800" dirty="0"/>
              <a:t>２．同計算書</a:t>
            </a:r>
            <a:r>
              <a:rPr lang="en-US" altLang="ja-JP" sz="2800" dirty="0"/>
              <a:t>(</a:t>
            </a:r>
            <a:r>
              <a:rPr lang="ja-JP" altLang="en-US" sz="2800" dirty="0"/>
              <a:t>案）を</a:t>
            </a:r>
            <a:r>
              <a:rPr lang="ja-JP" altLang="en-US" sz="2800" dirty="0">
                <a:solidFill>
                  <a:srgbClr val="FF0000"/>
                </a:solidFill>
              </a:rPr>
              <a:t>３月１日（火）</a:t>
            </a:r>
            <a:r>
              <a:rPr lang="ja-JP" altLang="en-US" sz="2800" dirty="0"/>
              <a:t>までに県本部に送付</a:t>
            </a:r>
            <a:endParaRPr lang="en-US" altLang="ja-JP" sz="2800" dirty="0"/>
          </a:p>
          <a:p>
            <a:pPr>
              <a:buNone/>
            </a:pPr>
            <a:r>
              <a:rPr lang="ja-JP" altLang="en-US" sz="2800" dirty="0"/>
              <a:t>　　３年度決算報告を入力した様式を既に送付済</a:t>
            </a:r>
            <a:endParaRPr lang="en-US" altLang="ja-JP" sz="2800" dirty="0"/>
          </a:p>
          <a:p>
            <a:pPr>
              <a:buNone/>
            </a:pPr>
            <a:r>
              <a:rPr lang="ja-JP" altLang="en-US" sz="2800" dirty="0"/>
              <a:t>　　　（</a:t>
            </a:r>
            <a:r>
              <a:rPr lang="ja-JP" altLang="en-US" sz="2800" dirty="0">
                <a:solidFill>
                  <a:srgbClr val="FF0000"/>
                </a:solidFill>
              </a:rPr>
              <a:t>前年度資産残高</a:t>
            </a:r>
            <a:r>
              <a:rPr lang="ja-JP" altLang="en-US" sz="2800" dirty="0"/>
              <a:t>は変更不可）</a:t>
            </a:r>
            <a:endParaRPr lang="en-US" altLang="ja-JP" sz="2800" dirty="0"/>
          </a:p>
          <a:p>
            <a:pPr>
              <a:buNone/>
            </a:pPr>
            <a:r>
              <a:rPr lang="ja-JP" altLang="en-US" sz="2800" dirty="0"/>
              <a:t>３．支部会計報告の締切り ： </a:t>
            </a:r>
            <a:r>
              <a:rPr lang="ja-JP" altLang="en-US" sz="2800" dirty="0">
                <a:solidFill>
                  <a:srgbClr val="FF0000"/>
                </a:solidFill>
              </a:rPr>
              <a:t>４月１日 （金）１２００</a:t>
            </a:r>
            <a:endParaRPr lang="en-US" altLang="ja-JP" sz="2800" dirty="0">
              <a:solidFill>
                <a:srgbClr val="FF0000"/>
              </a:solidFill>
            </a:endParaRPr>
          </a:p>
          <a:p>
            <a:pPr>
              <a:buNone/>
            </a:pPr>
            <a:r>
              <a:rPr lang="ja-JP" altLang="en-US" sz="2800" dirty="0"/>
              <a:t>　　</a:t>
            </a:r>
            <a:r>
              <a:rPr lang="ja-JP" altLang="en-US" sz="2800" dirty="0">
                <a:solidFill>
                  <a:srgbClr val="FF0000"/>
                </a:solidFill>
              </a:rPr>
              <a:t>裏付けとなる預金・現金出納簿のコピー（</a:t>
            </a:r>
            <a:r>
              <a:rPr lang="en-US" altLang="ja-JP" sz="2800" dirty="0">
                <a:solidFill>
                  <a:srgbClr val="FF0000"/>
                </a:solidFill>
              </a:rPr>
              <a:t>FAX</a:t>
            </a:r>
            <a:r>
              <a:rPr lang="ja-JP" altLang="en-US" sz="2800" dirty="0">
                <a:solidFill>
                  <a:srgbClr val="FF0000"/>
                </a:solidFill>
              </a:rPr>
              <a:t>等可）</a:t>
            </a:r>
            <a:r>
              <a:rPr lang="ja-JP" altLang="en-US" dirty="0"/>
              <a:t>　</a:t>
            </a:r>
            <a:endParaRPr lang="en-US" altLang="ja-JP" dirty="0"/>
          </a:p>
          <a:p>
            <a:pPr>
              <a:buNone/>
            </a:pPr>
            <a:r>
              <a:rPr lang="ja-JP" altLang="en-US" dirty="0"/>
              <a:t>４．</a:t>
            </a:r>
            <a:r>
              <a:rPr lang="ja-JP" altLang="en-US" sz="2800" dirty="0"/>
              <a:t>会計アプリについて</a:t>
            </a:r>
            <a:endParaRPr lang="en-US" altLang="ja-JP" sz="2800" dirty="0"/>
          </a:p>
          <a:p>
            <a:pPr>
              <a:buNone/>
            </a:pPr>
            <a:r>
              <a:rPr lang="ja-JP" altLang="en-US" sz="2800" dirty="0"/>
              <a:t>　　</a:t>
            </a:r>
            <a:r>
              <a:rPr lang="ja-JP" altLang="en-US" sz="2800" dirty="0">
                <a:solidFill>
                  <a:srgbClr val="FF00FF"/>
                </a:solidFill>
              </a:rPr>
              <a:t>４年度は県本部のみで対応</a:t>
            </a:r>
            <a:endParaRPr lang="en-US" altLang="ja-JP" sz="2800" dirty="0">
              <a:solidFill>
                <a:srgbClr val="FF00FF"/>
              </a:solidFill>
            </a:endParaRPr>
          </a:p>
          <a:p>
            <a:pPr>
              <a:buNone/>
            </a:pPr>
            <a:r>
              <a:rPr lang="ja-JP" altLang="en-US" sz="2800" dirty="0"/>
              <a:t>　　　</a:t>
            </a:r>
            <a:r>
              <a:rPr lang="ja-JP" altLang="en-US" sz="2800" dirty="0">
                <a:solidFill>
                  <a:srgbClr val="00CC00"/>
                </a:solidFill>
              </a:rPr>
              <a:t>☞</a:t>
            </a:r>
            <a:r>
              <a:rPr lang="ja-JP" altLang="en-US" sz="2800" dirty="0"/>
              <a:t> 理由：県財政の暫定試行の混乱を避けるため</a:t>
            </a:r>
            <a:endParaRPr lang="en-US" altLang="ja-JP" sz="2800" dirty="0"/>
          </a:p>
        </p:txBody>
      </p:sp>
      <p:sp>
        <p:nvSpPr>
          <p:cNvPr id="5" name="タイトル 2">
            <a:extLst>
              <a:ext uri="{FF2B5EF4-FFF2-40B4-BE49-F238E27FC236}">
                <a16:creationId xmlns:a16="http://schemas.microsoft.com/office/drawing/2014/main" id="{29E9C78C-48FE-4645-8A60-E582F604D399}"/>
              </a:ext>
            </a:extLst>
          </p:cNvPr>
          <p:cNvSpPr txBox="1">
            <a:spLocks/>
          </p:cNvSpPr>
          <p:nvPr/>
        </p:nvSpPr>
        <p:spPr>
          <a:xfrm>
            <a:off x="395536" y="1052736"/>
            <a:ext cx="4104456" cy="504056"/>
          </a:xfrm>
          <a:prstGeom prst="rect">
            <a:avLst/>
          </a:prstGeom>
          <a:solidFill>
            <a:srgbClr val="66FF99"/>
          </a:solidFill>
          <a:ln w="6350">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dirty="0"/>
              <a:t>１．会 計 （ 決 算 ） 業 務 </a:t>
            </a:r>
            <a:r>
              <a:rPr lang="en-US" altLang="ja-JP" sz="2800" dirty="0"/>
              <a:t> </a:t>
            </a:r>
            <a:endParaRPr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736813"/>
            <a:ext cx="8352928" cy="4860539"/>
          </a:xfrm>
          <a:ln>
            <a:solidFill>
              <a:schemeClr val="tx1"/>
            </a:solidFill>
          </a:ln>
        </p:spPr>
        <p:txBody>
          <a:bodyPr>
            <a:normAutofit fontScale="25000" lnSpcReduction="20000"/>
          </a:bodyPr>
          <a:lstStyle/>
          <a:p>
            <a:pPr marL="0" lvl="0" indent="0">
              <a:buNone/>
              <a:defRPr/>
            </a:pPr>
            <a:endParaRPr lang="en-US" altLang="ja-JP" sz="1100" b="1" dirty="0">
              <a:solidFill>
                <a:prstClr val="black"/>
              </a:solidFill>
            </a:endParaRPr>
          </a:p>
          <a:p>
            <a:pPr marL="0" lvl="0" indent="0">
              <a:buNone/>
              <a:defRPr/>
            </a:pPr>
            <a:r>
              <a:rPr lang="ja-JP" altLang="en-US" sz="9600" b="1" dirty="0">
                <a:solidFill>
                  <a:prstClr val="black"/>
                </a:solidFill>
                <a:latin typeface="+mn-ea"/>
              </a:rPr>
              <a:t>１</a:t>
            </a:r>
            <a:r>
              <a:rPr lang="ja-JP" altLang="en-US" sz="9600" b="1" dirty="0">
                <a:latin typeface="+mn-ea"/>
              </a:rPr>
              <a:t>．会勢拡大施策の成果報告　 　　　　</a:t>
            </a:r>
            <a:r>
              <a:rPr lang="ja-JP" altLang="en-US" sz="9600" b="1" dirty="0">
                <a:solidFill>
                  <a:prstClr val="black"/>
                </a:solidFill>
                <a:latin typeface="+mn-ea"/>
              </a:rPr>
              <a:t>・・・　</a:t>
            </a:r>
            <a:r>
              <a:rPr lang="ja-JP" altLang="en-US" sz="9600" b="1" dirty="0">
                <a:solidFill>
                  <a:srgbClr val="FF0000"/>
                </a:solidFill>
                <a:latin typeface="+mn-ea"/>
              </a:rPr>
              <a:t>３月６日（日） </a:t>
            </a:r>
            <a:endParaRPr lang="en-US" altLang="ja-JP" sz="9600" b="1" dirty="0">
              <a:latin typeface="+mn-ea"/>
            </a:endParaRPr>
          </a:p>
          <a:p>
            <a:pPr marL="0" lvl="0" indent="0">
              <a:lnSpc>
                <a:spcPts val="2000"/>
              </a:lnSpc>
              <a:buNone/>
              <a:defRPr/>
            </a:pPr>
            <a:r>
              <a:rPr lang="ja-JP" altLang="en-US" sz="11500" b="1" dirty="0">
                <a:latin typeface="+mn-ea"/>
              </a:rPr>
              <a:t>　　　</a:t>
            </a:r>
            <a:r>
              <a:rPr lang="ja-JP" altLang="en-US" sz="8000" b="1" dirty="0">
                <a:latin typeface="+mn-ea"/>
              </a:rPr>
              <a:t>（横浜南・県北・県央・横須賀・武山三浦各支部）</a:t>
            </a:r>
            <a:endParaRPr lang="en-US" altLang="ja-JP" sz="8000" b="1" dirty="0">
              <a:latin typeface="+mn-ea"/>
            </a:endParaRPr>
          </a:p>
          <a:p>
            <a:pPr marL="0" lvl="0" indent="0">
              <a:buNone/>
              <a:defRPr/>
            </a:pPr>
            <a:r>
              <a:rPr lang="ja-JP" altLang="en-US" sz="9600" b="1" dirty="0">
                <a:latin typeface="+mn-ea"/>
              </a:rPr>
              <a:t>２．入会促進施策：交通費　　　　　　　 </a:t>
            </a:r>
            <a:r>
              <a:rPr lang="ja-JP" altLang="en-US" sz="9600" b="1" dirty="0">
                <a:solidFill>
                  <a:prstClr val="black"/>
                </a:solidFill>
                <a:latin typeface="+mn-ea"/>
              </a:rPr>
              <a:t>・・・　</a:t>
            </a:r>
            <a:r>
              <a:rPr lang="ja-JP" altLang="en-US" sz="9600" b="1" dirty="0">
                <a:solidFill>
                  <a:srgbClr val="FF0000"/>
                </a:solidFill>
                <a:latin typeface="+mn-ea"/>
              </a:rPr>
              <a:t>３月２０日（日） </a:t>
            </a:r>
            <a:endParaRPr lang="en-US" altLang="ja-JP" sz="9600" b="1" dirty="0">
              <a:latin typeface="+mn-ea"/>
            </a:endParaRPr>
          </a:p>
          <a:p>
            <a:pPr marL="0" lvl="0" indent="0">
              <a:buNone/>
              <a:defRPr/>
            </a:pPr>
            <a:r>
              <a:rPr lang="ja-JP" altLang="en-US" sz="9600" b="1" dirty="0">
                <a:latin typeface="+mn-ea"/>
              </a:rPr>
              <a:t>　⑴　業務管理教育</a:t>
            </a:r>
            <a:r>
              <a:rPr lang="ja-JP" altLang="en-US" sz="8000" b="1" dirty="0">
                <a:latin typeface="+mn-ea"/>
              </a:rPr>
              <a:t>（横須賀支部）</a:t>
            </a:r>
            <a:endParaRPr lang="en-US" altLang="ja-JP" sz="8000" b="1" dirty="0">
              <a:latin typeface="+mn-ea"/>
            </a:endParaRPr>
          </a:p>
          <a:p>
            <a:pPr marL="0" lvl="0" indent="0">
              <a:buNone/>
              <a:defRPr/>
            </a:pPr>
            <a:r>
              <a:rPr lang="ja-JP" altLang="en-US" sz="9600" b="1" dirty="0">
                <a:latin typeface="+mn-ea"/>
              </a:rPr>
              <a:t>　⑵　部隊計画教育の場での入会促進活動</a:t>
            </a:r>
            <a:endParaRPr lang="en-US" altLang="ja-JP" sz="9600" b="1" dirty="0">
              <a:latin typeface="+mn-ea"/>
            </a:endParaRPr>
          </a:p>
          <a:p>
            <a:pPr marL="0" lvl="0" indent="0">
              <a:lnSpc>
                <a:spcPts val="2000"/>
              </a:lnSpc>
              <a:buNone/>
              <a:defRPr/>
            </a:pPr>
            <a:r>
              <a:rPr lang="ja-JP" altLang="en-US" sz="9600" b="1" dirty="0">
                <a:latin typeface="+mn-ea"/>
              </a:rPr>
              <a:t>　　　　　</a:t>
            </a:r>
            <a:r>
              <a:rPr lang="ja-JP" altLang="en-US" sz="8000" b="1" dirty="0">
                <a:latin typeface="+mn-ea"/>
              </a:rPr>
              <a:t>（横浜南・県北・県央・横須賀・武山三浦各支部）</a:t>
            </a:r>
            <a:endParaRPr lang="en-US" altLang="ja-JP" sz="8000" b="1" dirty="0">
              <a:latin typeface="+mn-ea"/>
            </a:endParaRPr>
          </a:p>
          <a:p>
            <a:pPr marL="0" lvl="0" indent="0">
              <a:buNone/>
              <a:defRPr/>
            </a:pPr>
            <a:r>
              <a:rPr lang="ja-JP" altLang="en-US" sz="9600" b="1" dirty="0">
                <a:latin typeface="+mn-ea"/>
              </a:rPr>
              <a:t>３．感謝状及び表彰該当者の上申　　 </a:t>
            </a:r>
            <a:r>
              <a:rPr lang="ja-JP" altLang="en-US" sz="9600" b="1" dirty="0">
                <a:solidFill>
                  <a:prstClr val="black"/>
                </a:solidFill>
                <a:latin typeface="+mn-ea"/>
              </a:rPr>
              <a:t>・・・　</a:t>
            </a:r>
            <a:r>
              <a:rPr lang="ja-JP" altLang="en-US" sz="9600" b="1" dirty="0">
                <a:solidFill>
                  <a:srgbClr val="FF0000"/>
                </a:solidFill>
                <a:latin typeface="+mn-ea"/>
              </a:rPr>
              <a:t>３月２７日（日） </a:t>
            </a:r>
            <a:endParaRPr lang="en-US" altLang="ja-JP" sz="9600" b="1" dirty="0">
              <a:solidFill>
                <a:srgbClr val="6666FF"/>
              </a:solidFill>
              <a:latin typeface="+mn-ea"/>
            </a:endParaRPr>
          </a:p>
          <a:p>
            <a:pPr marL="0" indent="0">
              <a:lnSpc>
                <a:spcPts val="2000"/>
              </a:lnSpc>
              <a:buNone/>
              <a:defRPr/>
            </a:pPr>
            <a:r>
              <a:rPr lang="ja-JP" altLang="en-US" sz="11500" dirty="0">
                <a:latin typeface="+mn-ea"/>
              </a:rPr>
              <a:t>　　 </a:t>
            </a:r>
            <a:r>
              <a:rPr lang="ja-JP" altLang="en-US" sz="8000" b="1" dirty="0">
                <a:latin typeface="+mn-ea"/>
              </a:rPr>
              <a:t>表彰・感謝状贈呈の細部基準　・・・　理議決第</a:t>
            </a:r>
            <a:r>
              <a:rPr lang="en-US" altLang="ja-JP" sz="8000" b="1" dirty="0">
                <a:latin typeface="+mn-ea"/>
              </a:rPr>
              <a:t>25‐1</a:t>
            </a:r>
            <a:r>
              <a:rPr lang="ja-JP" altLang="en-US" sz="8000" b="1" dirty="0">
                <a:latin typeface="+mn-ea"/>
              </a:rPr>
              <a:t>号　別紙第</a:t>
            </a:r>
            <a:r>
              <a:rPr lang="en-US" altLang="ja-JP" sz="8000" b="1" dirty="0">
                <a:latin typeface="+mn-ea"/>
              </a:rPr>
              <a:t>1 </a:t>
            </a:r>
            <a:r>
              <a:rPr lang="ja-JP" altLang="en-US" sz="8000" b="1" dirty="0">
                <a:latin typeface="+mn-ea"/>
              </a:rPr>
              <a:t>　</a:t>
            </a:r>
            <a:endParaRPr lang="en-US" altLang="ja-JP" sz="8000" b="1" dirty="0">
              <a:latin typeface="+mn-ea"/>
            </a:endParaRPr>
          </a:p>
          <a:p>
            <a:pPr marL="0" indent="0">
              <a:buNone/>
              <a:defRPr/>
            </a:pPr>
            <a:r>
              <a:rPr lang="ja-JP" altLang="en-US" sz="8000" b="1" dirty="0">
                <a:latin typeface="+mn-ea"/>
              </a:rPr>
              <a:t>　　　 推薦理由（功績・貢献等）の具体的記述 （県様式第６</a:t>
            </a:r>
            <a:r>
              <a:rPr lang="en-US" altLang="ja-JP" sz="8000" b="1" dirty="0">
                <a:latin typeface="+mn-ea"/>
              </a:rPr>
              <a:t>-</a:t>
            </a:r>
            <a:r>
              <a:rPr lang="ja-JP" altLang="en-US" sz="8000" b="1" dirty="0">
                <a:latin typeface="+mn-ea"/>
              </a:rPr>
              <a:t>１、第６</a:t>
            </a:r>
            <a:r>
              <a:rPr lang="en-US" altLang="ja-JP" sz="8000" b="1" dirty="0">
                <a:latin typeface="+mn-ea"/>
              </a:rPr>
              <a:t>-</a:t>
            </a:r>
            <a:r>
              <a:rPr lang="ja-JP" altLang="en-US" sz="8000" b="1" dirty="0">
                <a:latin typeface="+mn-ea"/>
              </a:rPr>
              <a:t>２）</a:t>
            </a:r>
            <a:endParaRPr lang="en-US" altLang="ja-JP" sz="8000" b="1" dirty="0">
              <a:solidFill>
                <a:prstClr val="black"/>
              </a:solidFill>
              <a:latin typeface="+mn-ea"/>
            </a:endParaRPr>
          </a:p>
          <a:p>
            <a:pPr marL="0" lvl="0" indent="0">
              <a:buNone/>
              <a:defRPr/>
            </a:pPr>
            <a:r>
              <a:rPr lang="ja-JP" altLang="en-US" sz="9600" b="1" dirty="0">
                <a:latin typeface="+mn-ea"/>
              </a:rPr>
              <a:t>４．会勢等状況報告</a:t>
            </a:r>
            <a:r>
              <a:rPr lang="ja-JP" altLang="en-US" sz="9600" b="1" dirty="0">
                <a:solidFill>
                  <a:prstClr val="black"/>
                </a:solidFill>
                <a:latin typeface="+mn-ea"/>
              </a:rPr>
              <a:t>（県様式３）    　　 ・・・  </a:t>
            </a:r>
            <a:r>
              <a:rPr lang="ja-JP" altLang="en-US" sz="9600" b="1" dirty="0">
                <a:solidFill>
                  <a:srgbClr val="FF0000"/>
                </a:solidFill>
                <a:latin typeface="+mn-ea"/>
              </a:rPr>
              <a:t>４月１日（金）  </a:t>
            </a:r>
            <a:r>
              <a:rPr lang="en-US" altLang="ja-JP" sz="9600" b="1" dirty="0">
                <a:solidFill>
                  <a:srgbClr val="FF0000"/>
                </a:solidFill>
                <a:latin typeface="+mn-ea"/>
              </a:rPr>
              <a:t>1200</a:t>
            </a:r>
          </a:p>
          <a:p>
            <a:pPr marL="0" lvl="0" indent="0">
              <a:buNone/>
              <a:defRPr/>
            </a:pPr>
            <a:r>
              <a:rPr lang="ja-JP" altLang="en-US" sz="9600" b="1" dirty="0">
                <a:latin typeface="+mn-ea"/>
              </a:rPr>
              <a:t>５．主要事業実績報告 （県様式４）  　 </a:t>
            </a:r>
            <a:r>
              <a:rPr lang="ja-JP" altLang="en-US" sz="9600" b="1" dirty="0">
                <a:solidFill>
                  <a:prstClr val="black"/>
                </a:solidFill>
                <a:latin typeface="+mn-ea"/>
              </a:rPr>
              <a:t>・・・  </a:t>
            </a:r>
            <a:r>
              <a:rPr lang="ja-JP" altLang="en-US" sz="9600" b="1" dirty="0">
                <a:solidFill>
                  <a:srgbClr val="FF0000"/>
                </a:solidFill>
                <a:latin typeface="+mn-ea"/>
              </a:rPr>
              <a:t>４月１日（金）  </a:t>
            </a:r>
            <a:r>
              <a:rPr lang="en-US" altLang="ja-JP" sz="9600" b="1" dirty="0">
                <a:solidFill>
                  <a:srgbClr val="FF0000"/>
                </a:solidFill>
                <a:latin typeface="+mn-ea"/>
              </a:rPr>
              <a:t>1200</a:t>
            </a:r>
            <a:endParaRPr lang="en-US" altLang="ja-JP" sz="9600" b="1" dirty="0">
              <a:latin typeface="+mn-ea"/>
            </a:endParaRPr>
          </a:p>
          <a:p>
            <a:pPr marL="0" lvl="0" indent="0">
              <a:buNone/>
              <a:defRPr/>
            </a:pPr>
            <a:r>
              <a:rPr lang="ja-JP" altLang="en-US" sz="9600" b="1" dirty="0">
                <a:latin typeface="+mn-ea"/>
              </a:rPr>
              <a:t>６．事業報告（様式適宜）</a:t>
            </a:r>
            <a:endParaRPr lang="en-US" altLang="ja-JP" sz="9600" b="1" dirty="0">
              <a:latin typeface="+mn-ea"/>
            </a:endParaRPr>
          </a:p>
          <a:p>
            <a:pPr marL="0" lvl="0" indent="0">
              <a:buNone/>
              <a:defRPr/>
            </a:pPr>
            <a:r>
              <a:rPr lang="ja-JP" altLang="en-US" sz="9600" b="1" dirty="0">
                <a:latin typeface="+mn-ea"/>
              </a:rPr>
              <a:t>７．決算及び監査報告書 </a:t>
            </a:r>
            <a:r>
              <a:rPr lang="ja-JP" altLang="en-US" sz="9600" b="1" dirty="0">
                <a:solidFill>
                  <a:prstClr val="black"/>
                </a:solidFill>
                <a:latin typeface="+mn-ea"/>
              </a:rPr>
              <a:t>（県様式７）  </a:t>
            </a:r>
            <a:r>
              <a:rPr lang="ja-JP" altLang="en-US" sz="9600" b="1" dirty="0">
                <a:latin typeface="+mn-ea"/>
              </a:rPr>
              <a:t>・・・　</a:t>
            </a:r>
            <a:r>
              <a:rPr lang="ja-JP" altLang="en-US" sz="9600" b="1" dirty="0">
                <a:solidFill>
                  <a:srgbClr val="FF0000"/>
                </a:solidFill>
                <a:latin typeface="+mn-ea"/>
              </a:rPr>
              <a:t>４月１日（金） </a:t>
            </a:r>
            <a:r>
              <a:rPr lang="en-US" altLang="ja-JP" sz="9600" b="1" dirty="0">
                <a:solidFill>
                  <a:srgbClr val="FF0000"/>
                </a:solidFill>
                <a:latin typeface="+mn-ea"/>
              </a:rPr>
              <a:t> 1200</a:t>
            </a:r>
          </a:p>
          <a:p>
            <a:pPr marL="0" lvl="0" indent="0">
              <a:buNone/>
              <a:defRPr/>
            </a:pPr>
            <a:endParaRPr lang="en-US" altLang="ja-JP" sz="8000" b="1" dirty="0">
              <a:latin typeface="+mn-ea"/>
            </a:endParaRPr>
          </a:p>
          <a:p>
            <a:pPr marL="180975" lvl="0" indent="0">
              <a:buNone/>
              <a:defRPr/>
            </a:pPr>
            <a:endParaRPr lang="en-US" altLang="ja-JP" sz="2900" b="1" dirty="0">
              <a:solidFill>
                <a:srgbClr val="FF0000"/>
              </a:solidFill>
              <a:latin typeface="ＭＳ Ｐゴシック" panose="020B0600070205080204" pitchFamily="50" charset="-128"/>
            </a:endParaRPr>
          </a:p>
        </p:txBody>
      </p:sp>
      <p:sp>
        <p:nvSpPr>
          <p:cNvPr id="5" name="タイトル 1">
            <a:extLst>
              <a:ext uri="{FF2B5EF4-FFF2-40B4-BE49-F238E27FC236}">
                <a16:creationId xmlns:a16="http://schemas.microsoft.com/office/drawing/2014/main" id="{E49F8F44-7C87-4028-910E-D89D2F6EF1E1}"/>
              </a:ext>
            </a:extLst>
          </p:cNvPr>
          <p:cNvSpPr txBox="1">
            <a:spLocks/>
          </p:cNvSpPr>
          <p:nvPr/>
        </p:nvSpPr>
        <p:spPr>
          <a:xfrm>
            <a:off x="503548" y="1124744"/>
            <a:ext cx="4716524" cy="576064"/>
          </a:xfrm>
          <a:prstGeom prst="rect">
            <a:avLst/>
          </a:prstGeom>
          <a:solidFill>
            <a:srgbClr val="66FF99"/>
          </a:solidFill>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2800" dirty="0"/>
              <a:t>２．</a:t>
            </a:r>
            <a:r>
              <a:rPr lang="ja-JP" altLang="en-US" sz="2800" dirty="0">
                <a:solidFill>
                  <a:srgbClr val="FF0000"/>
                </a:solidFill>
              </a:rPr>
              <a:t>年 度 末 報 告 </a:t>
            </a:r>
            <a:r>
              <a:rPr lang="ja-JP" altLang="en-US" sz="2800" dirty="0"/>
              <a:t>等 関 連</a:t>
            </a:r>
          </a:p>
        </p:txBody>
      </p:sp>
      <p:sp>
        <p:nvSpPr>
          <p:cNvPr id="7" name="タイトル 2">
            <a:extLst>
              <a:ext uri="{FF2B5EF4-FFF2-40B4-BE49-F238E27FC236}">
                <a16:creationId xmlns:a16="http://schemas.microsoft.com/office/drawing/2014/main" id="{4730D765-BF4A-6140-A312-A101C8363500}"/>
              </a:ext>
            </a:extLst>
          </p:cNvPr>
          <p:cNvSpPr>
            <a:spLocks noGrp="1"/>
          </p:cNvSpPr>
          <p:nvPr>
            <p:ph type="title"/>
          </p:nvPr>
        </p:nvSpPr>
        <p:spPr>
          <a:xfrm>
            <a:off x="1727684" y="404664"/>
            <a:ext cx="5688632" cy="576064"/>
          </a:xfrm>
          <a:solidFill>
            <a:srgbClr val="00FFFF"/>
          </a:solidFill>
          <a:ln w="6350">
            <a:solidFill>
              <a:schemeClr val="tx1"/>
            </a:solidFill>
          </a:ln>
        </p:spPr>
        <p:txBody>
          <a:bodyPr>
            <a:noAutofit/>
          </a:bodyPr>
          <a:lstStyle/>
          <a:p>
            <a:r>
              <a:rPr kumimoji="1" lang="ja-JP" altLang="en-US" sz="2800" dirty="0"/>
              <a:t>　　　</a:t>
            </a:r>
            <a:r>
              <a:rPr kumimoji="1" lang="ja-JP" altLang="en-US" sz="3200" dirty="0"/>
              <a:t>連　絡　</a:t>
            </a:r>
            <a:r>
              <a:rPr kumimoji="1" lang="ja-JP" altLang="en-US" sz="3200"/>
              <a:t>事　項　　　</a:t>
            </a:r>
            <a:r>
              <a:rPr lang="ja-JP" altLang="en-US" sz="3200"/>
              <a:t>２</a:t>
            </a:r>
            <a:r>
              <a:rPr kumimoji="1" lang="ja-JP" altLang="en-US" sz="3200"/>
              <a:t>／</a:t>
            </a:r>
            <a:r>
              <a:rPr kumimoji="1" lang="ja-JP" altLang="en-US" sz="3200" dirty="0"/>
              <a:t>４</a:t>
            </a:r>
            <a:r>
              <a:rPr kumimoji="1" lang="ja-JP" altLang="en-US" sz="2800" dirty="0"/>
              <a:t> </a:t>
            </a:r>
            <a:r>
              <a:rPr lang="en-US" altLang="ja-JP" sz="2800" dirty="0"/>
              <a:t> </a:t>
            </a:r>
            <a:endParaRPr kumimoji="1" lang="ja-JP" altLang="en-US" sz="2800" dirty="0"/>
          </a:p>
        </p:txBody>
      </p:sp>
    </p:spTree>
    <p:extLst>
      <p:ext uri="{BB962C8B-B14F-4D97-AF65-F5344CB8AC3E}">
        <p14:creationId xmlns:p14="http://schemas.microsoft.com/office/powerpoint/2010/main" val="155658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124744"/>
            <a:ext cx="4744252" cy="576064"/>
          </a:xfrm>
          <a:solidFill>
            <a:srgbClr val="66FF99"/>
          </a:solidFill>
          <a:ln>
            <a:solidFill>
              <a:schemeClr val="tx1"/>
            </a:solidFill>
          </a:ln>
        </p:spPr>
        <p:txBody>
          <a:bodyPr>
            <a:noAutofit/>
          </a:bodyPr>
          <a:lstStyle/>
          <a:p>
            <a:pPr algn="l">
              <a:defRPr/>
            </a:pPr>
            <a:r>
              <a:rPr lang="ja-JP" altLang="en-US" sz="2800" dirty="0"/>
              <a:t>３．</a:t>
            </a:r>
            <a:r>
              <a:rPr lang="ja-JP" altLang="en-US" sz="2800" dirty="0">
                <a:solidFill>
                  <a:srgbClr val="FF0000"/>
                </a:solidFill>
              </a:rPr>
              <a:t>県主要役員等</a:t>
            </a:r>
            <a:r>
              <a:rPr lang="ja-JP" altLang="en-US" sz="2800" dirty="0"/>
              <a:t>の</a:t>
            </a:r>
            <a:r>
              <a:rPr lang="ja-JP" altLang="en-US" sz="2800" dirty="0">
                <a:solidFill>
                  <a:srgbClr val="FF0000"/>
                </a:solidFill>
              </a:rPr>
              <a:t>選出</a:t>
            </a:r>
            <a:r>
              <a:rPr lang="ja-JP" altLang="en-US" sz="2800" dirty="0"/>
              <a:t>依頼</a:t>
            </a:r>
            <a:endParaRPr lang="ja-JP" altLang="en-US" sz="2800" dirty="0">
              <a:solidFill>
                <a:srgbClr val="3333FF"/>
              </a:solidFill>
            </a:endParaRPr>
          </a:p>
        </p:txBody>
      </p:sp>
      <p:sp>
        <p:nvSpPr>
          <p:cNvPr id="15363" name="サブタイトル 2"/>
          <p:cNvSpPr>
            <a:spLocks noGrp="1"/>
          </p:cNvSpPr>
          <p:nvPr>
            <p:ph type="subTitle" idx="1"/>
          </p:nvPr>
        </p:nvSpPr>
        <p:spPr>
          <a:xfrm>
            <a:off x="395536" y="1844824"/>
            <a:ext cx="8424936" cy="4536504"/>
          </a:xfrm>
          <a:ln>
            <a:solidFill>
              <a:srgbClr val="000000"/>
            </a:solidFill>
          </a:ln>
        </p:spPr>
        <p:txBody>
          <a:bodyPr>
            <a:normAutofit/>
          </a:bodyPr>
          <a:lstStyle/>
          <a:p>
            <a:pPr algn="l">
              <a:defRPr/>
            </a:pPr>
            <a:endParaRPr lang="en-US" altLang="ja-JP" sz="788" dirty="0"/>
          </a:p>
          <a:p>
            <a:pPr algn="l">
              <a:defRPr/>
            </a:pPr>
            <a:endParaRPr lang="en-US" altLang="ja-JP" sz="1300" dirty="0"/>
          </a:p>
          <a:p>
            <a:pPr algn="l">
              <a:defRPr/>
            </a:pPr>
            <a:r>
              <a:rPr lang="ja-JP" altLang="en-US" sz="2600" dirty="0"/>
              <a:t>１</a:t>
            </a:r>
            <a:r>
              <a:rPr lang="en-US" altLang="ja-JP" sz="2600" dirty="0"/>
              <a:t>.</a:t>
            </a:r>
            <a:r>
              <a:rPr lang="ja-JP" altLang="en-US" sz="2600" dirty="0"/>
              <a:t>　</a:t>
            </a:r>
            <a:r>
              <a:rPr lang="ja-JP" altLang="en-US" sz="2600" b="1" dirty="0"/>
              <a:t>県理事役・代議員</a:t>
            </a:r>
            <a:r>
              <a:rPr lang="ja-JP" altLang="en-US" sz="2200" b="1" dirty="0"/>
              <a:t>　</a:t>
            </a:r>
            <a:r>
              <a:rPr lang="ja-JP" altLang="en-US" sz="2600" dirty="0"/>
              <a:t>・・・　（</a:t>
            </a:r>
            <a:r>
              <a:rPr lang="ja-JP" altLang="en-US" sz="2600" b="1" dirty="0">
                <a:solidFill>
                  <a:prstClr val="black"/>
                </a:solidFill>
              </a:rPr>
              <a:t>県規則</a:t>
            </a:r>
            <a:r>
              <a:rPr lang="ja-JP" altLang="en-US" sz="2600" b="1" dirty="0">
                <a:solidFill>
                  <a:srgbClr val="3333FF"/>
                </a:solidFill>
              </a:rPr>
              <a:t>第１０～１１条</a:t>
            </a:r>
            <a:r>
              <a:rPr lang="ja-JP" altLang="en-US" sz="2600" b="1" dirty="0">
                <a:solidFill>
                  <a:prstClr val="black"/>
                </a:solidFill>
              </a:rPr>
              <a:t>）</a:t>
            </a:r>
            <a:endParaRPr lang="en-US" altLang="ja-JP" sz="2600" b="1" dirty="0">
              <a:solidFill>
                <a:prstClr val="black"/>
              </a:solidFill>
            </a:endParaRPr>
          </a:p>
          <a:p>
            <a:pPr algn="l">
              <a:defRPr/>
            </a:pPr>
            <a:r>
              <a:rPr lang="ja-JP" altLang="en-US" sz="2600" dirty="0"/>
              <a:t>　　①　員数は県規則の</a:t>
            </a:r>
            <a:r>
              <a:rPr lang="ja-JP" altLang="en-US" sz="2600" dirty="0">
                <a:solidFill>
                  <a:srgbClr val="FF0000"/>
                </a:solidFill>
              </a:rPr>
              <a:t>定数以内</a:t>
            </a:r>
            <a:r>
              <a:rPr lang="ja-JP" altLang="en-US" sz="2600" dirty="0"/>
              <a:t>に</a:t>
            </a:r>
            <a:endParaRPr lang="en-US" altLang="ja-JP" sz="2600" dirty="0"/>
          </a:p>
          <a:p>
            <a:pPr algn="l">
              <a:defRPr/>
            </a:pPr>
            <a:r>
              <a:rPr lang="ja-JP" altLang="en-US" sz="2600" dirty="0"/>
              <a:t>　　②　県役員として協力してくれる方を　　　　　　　　　　　　　　　　　　　　　　　　　　　　　　　　　　　　　　　　　　　　　　　　　　　　　　　　　　　　　　　　　　　　　　　　　　　　　　　　　</a:t>
            </a:r>
            <a:endParaRPr lang="en-US" altLang="ja-JP" sz="2600" dirty="0"/>
          </a:p>
          <a:p>
            <a:pPr algn="l">
              <a:defRPr/>
            </a:pPr>
            <a:r>
              <a:rPr lang="ja-JP" altLang="en-US" sz="2600" dirty="0"/>
              <a:t>　</a:t>
            </a:r>
            <a:endParaRPr lang="en-US" altLang="ja-JP" sz="2600" dirty="0"/>
          </a:p>
          <a:p>
            <a:pPr lvl="0" algn="l">
              <a:defRPr/>
            </a:pPr>
            <a:r>
              <a:rPr lang="ja-JP" altLang="en-US" sz="2600" dirty="0"/>
              <a:t>２．</a:t>
            </a:r>
            <a:r>
              <a:rPr lang="ja-JP" altLang="en-US" sz="2600" b="1" dirty="0"/>
              <a:t>候補者提出　</a:t>
            </a:r>
            <a:r>
              <a:rPr lang="ja-JP" altLang="en-US" sz="2600" dirty="0">
                <a:solidFill>
                  <a:prstClr val="black"/>
                </a:solidFill>
              </a:rPr>
              <a:t>・・・　（</a:t>
            </a:r>
            <a:r>
              <a:rPr lang="ja-JP" altLang="en-US" sz="2600" b="1" dirty="0">
                <a:solidFill>
                  <a:prstClr val="black"/>
                </a:solidFill>
              </a:rPr>
              <a:t>県規則</a:t>
            </a:r>
            <a:r>
              <a:rPr lang="ja-JP" altLang="en-US" sz="2600" b="1" dirty="0">
                <a:solidFill>
                  <a:srgbClr val="3333FF"/>
                </a:solidFill>
              </a:rPr>
              <a:t>第１０条・第３３条</a:t>
            </a:r>
            <a:r>
              <a:rPr lang="ja-JP" altLang="en-US" sz="2600" b="1" dirty="0">
                <a:solidFill>
                  <a:prstClr val="black"/>
                </a:solidFill>
              </a:rPr>
              <a:t>）</a:t>
            </a:r>
            <a:endParaRPr lang="en-US" altLang="ja-JP" sz="2600" dirty="0">
              <a:solidFill>
                <a:srgbClr val="FF0000"/>
              </a:solidFill>
            </a:endParaRPr>
          </a:p>
          <a:p>
            <a:pPr algn="l">
              <a:defRPr/>
            </a:pPr>
            <a:r>
              <a:rPr lang="ja-JP" altLang="en-US" sz="2600" dirty="0"/>
              <a:t>　①　県主要役員候補者提出</a:t>
            </a:r>
            <a:r>
              <a:rPr lang="ja-JP" altLang="en-US" sz="2600" b="1" dirty="0"/>
              <a:t>　</a:t>
            </a:r>
            <a:r>
              <a:rPr lang="ja-JP" altLang="en-US" sz="2600" dirty="0">
                <a:solidFill>
                  <a:srgbClr val="3333FF"/>
                </a:solidFill>
              </a:rPr>
              <a:t>⇒   </a:t>
            </a:r>
            <a:r>
              <a:rPr lang="ja-JP" altLang="en-US" sz="2600" dirty="0">
                <a:solidFill>
                  <a:srgbClr val="FF0000"/>
                </a:solidFill>
              </a:rPr>
              <a:t>６．  ５ （日）</a:t>
            </a:r>
            <a:endParaRPr lang="en-US" altLang="ja-JP" sz="2600" dirty="0">
              <a:solidFill>
                <a:srgbClr val="FF0000"/>
              </a:solidFill>
            </a:endParaRPr>
          </a:p>
          <a:p>
            <a:pPr algn="l">
              <a:defRPr/>
            </a:pPr>
            <a:r>
              <a:rPr lang="ja-JP" altLang="en-US" sz="2600" dirty="0"/>
              <a:t>　②　県主要役員の議決　  　　 </a:t>
            </a:r>
            <a:r>
              <a:rPr lang="ja-JP" altLang="en-US" sz="2600" dirty="0">
                <a:solidFill>
                  <a:srgbClr val="3333FF"/>
                </a:solidFill>
              </a:rPr>
              <a:t>⇒</a:t>
            </a:r>
            <a:r>
              <a:rPr lang="ja-JP" altLang="en-US" sz="2600" dirty="0">
                <a:solidFill>
                  <a:srgbClr val="6666FF"/>
                </a:solidFill>
              </a:rPr>
              <a:t>　</a:t>
            </a:r>
            <a:r>
              <a:rPr lang="ja-JP" altLang="en-US" sz="2600" dirty="0">
                <a:solidFill>
                  <a:srgbClr val="FF0000"/>
                </a:solidFill>
              </a:rPr>
              <a:t>６．１２（日）</a:t>
            </a:r>
            <a:r>
              <a:rPr lang="ja-JP" altLang="en-US" sz="2600" dirty="0"/>
              <a:t>の</a:t>
            </a:r>
            <a:r>
              <a:rPr lang="ja-JP" altLang="en-US" sz="2600" dirty="0">
                <a:solidFill>
                  <a:srgbClr val="FF0000"/>
                </a:solidFill>
              </a:rPr>
              <a:t>定期総会</a:t>
            </a:r>
            <a:endParaRPr lang="en-US" altLang="ja-JP" sz="1000" dirty="0">
              <a:solidFill>
                <a:srgbClr val="FF0000"/>
              </a:solidFill>
            </a:endParaRPr>
          </a:p>
          <a:p>
            <a:pPr algn="l">
              <a:defRPr/>
            </a:pPr>
            <a:endParaRPr lang="ja-JP" altLang="en-US" dirty="0"/>
          </a:p>
        </p:txBody>
      </p:sp>
      <p:sp>
        <p:nvSpPr>
          <p:cNvPr id="4" name="タイトル 1">
            <a:extLst>
              <a:ext uri="{FF2B5EF4-FFF2-40B4-BE49-F238E27FC236}">
                <a16:creationId xmlns:a16="http://schemas.microsoft.com/office/drawing/2014/main" id="{173E1D36-7FD4-4981-8DAE-0CB43FE3246E}"/>
              </a:ext>
            </a:extLst>
          </p:cNvPr>
          <p:cNvSpPr txBox="1">
            <a:spLocks/>
          </p:cNvSpPr>
          <p:nvPr/>
        </p:nvSpPr>
        <p:spPr>
          <a:xfrm>
            <a:off x="1763688" y="414188"/>
            <a:ext cx="6192688" cy="576064"/>
          </a:xfrm>
          <a:prstGeom prst="rect">
            <a:avLst/>
          </a:prstGeom>
          <a:solidFill>
            <a:srgbClr val="00FFFF"/>
          </a:solidFill>
          <a:ln>
            <a:solidFill>
              <a:schemeClr val="tx1"/>
            </a:solidFill>
          </a:ln>
        </p:spPr>
        <p:txBody>
          <a:bodyPr vert="horz" lIns="91440" tIns="45720" rIns="91440" bIns="45720" rtlCol="0" anchor="b">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defRPr/>
            </a:pPr>
            <a:r>
              <a:rPr lang="ja-JP" altLang="en-US" sz="3200"/>
              <a:t>　連　</a:t>
            </a:r>
            <a:r>
              <a:rPr lang="ja-JP" altLang="en-US" sz="3200" dirty="0"/>
              <a:t>絡　事　</a:t>
            </a:r>
            <a:r>
              <a:rPr lang="ja-JP" altLang="en-US" sz="3200"/>
              <a:t>項　　　　</a:t>
            </a:r>
            <a:r>
              <a:rPr lang="ja-JP" altLang="en-US" sz="3200" dirty="0"/>
              <a:t>３／４</a:t>
            </a:r>
          </a:p>
        </p:txBody>
      </p:sp>
    </p:spTree>
    <p:extLst>
      <p:ext uri="{BB962C8B-B14F-4D97-AF65-F5344CB8AC3E}">
        <p14:creationId xmlns:p14="http://schemas.microsoft.com/office/powerpoint/2010/main" val="3192335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31540" y="1124744"/>
            <a:ext cx="8280920" cy="4824536"/>
          </a:xfrm>
          <a:ln>
            <a:solidFill>
              <a:schemeClr val="tx1"/>
            </a:solidFill>
          </a:ln>
        </p:spPr>
        <p:txBody>
          <a:bodyPr>
            <a:normAutofit lnSpcReduction="10000"/>
          </a:bodyPr>
          <a:lstStyle/>
          <a:p>
            <a:pPr marL="0" indent="0">
              <a:lnSpc>
                <a:spcPts val="1000"/>
              </a:lnSpc>
              <a:buNone/>
            </a:pPr>
            <a:endParaRPr kumimoji="1" lang="en-US" altLang="ja-JP" sz="2800" dirty="0"/>
          </a:p>
          <a:p>
            <a:pPr marL="0" indent="0">
              <a:lnSpc>
                <a:spcPts val="1000"/>
              </a:lnSpc>
              <a:buNone/>
            </a:pPr>
            <a:r>
              <a:rPr kumimoji="1" lang="ja-JP" altLang="en-US" sz="2800" dirty="0"/>
              <a:t>　</a:t>
            </a:r>
            <a:endParaRPr kumimoji="1" lang="en-US" altLang="ja-JP" sz="2800" dirty="0"/>
          </a:p>
          <a:p>
            <a:pPr>
              <a:lnSpc>
                <a:spcPts val="1000"/>
              </a:lnSpc>
              <a:buFont typeface="Wingdings" panose="05000000000000000000" pitchFamily="2" charset="2"/>
              <a:buChar char="Ø"/>
            </a:pPr>
            <a:r>
              <a:rPr lang="ja-JP" altLang="en-US" sz="2800" b="1" dirty="0"/>
              <a:t>健診のススメ</a:t>
            </a:r>
            <a:endParaRPr lang="en-US" altLang="ja-JP" sz="2800" b="1" dirty="0"/>
          </a:p>
          <a:p>
            <a:pPr>
              <a:lnSpc>
                <a:spcPts val="1000"/>
              </a:lnSpc>
              <a:buFont typeface="Wingdings" panose="05000000000000000000" pitchFamily="2" charset="2"/>
              <a:buChar char="Ø"/>
            </a:pPr>
            <a:endParaRPr kumimoji="1" lang="en-US" altLang="ja-JP" sz="2800" dirty="0"/>
          </a:p>
          <a:p>
            <a:pPr marL="0" indent="0">
              <a:lnSpc>
                <a:spcPts val="1000"/>
              </a:lnSpc>
              <a:buNone/>
            </a:pPr>
            <a:r>
              <a:rPr lang="en-US" altLang="ja-JP" sz="2800" dirty="0"/>
              <a:t> </a:t>
            </a:r>
            <a:r>
              <a:rPr lang="en-US" altLang="ja-JP" sz="2400" dirty="0"/>
              <a:t>    </a:t>
            </a:r>
            <a:r>
              <a:rPr lang="ja-JP" altLang="en-US" sz="2400" b="1" dirty="0"/>
              <a:t>医療法人社団融和会（隊友会員特別料金）</a:t>
            </a:r>
            <a:endParaRPr lang="en-US" altLang="ja-JP" sz="2400" b="1" dirty="0"/>
          </a:p>
          <a:p>
            <a:pPr marL="0" indent="0">
              <a:buNone/>
            </a:pPr>
            <a:r>
              <a:rPr lang="ja-JP" altLang="en-US" sz="2400" b="1" dirty="0"/>
              <a:t>　　　　対象：横浜市在住・横須賀市在住</a:t>
            </a:r>
            <a:endParaRPr lang="en-US" altLang="ja-JP" sz="2800" b="1" dirty="0"/>
          </a:p>
          <a:p>
            <a:pPr marL="0" indent="0">
              <a:lnSpc>
                <a:spcPts val="1000"/>
              </a:lnSpc>
              <a:buNone/>
            </a:pPr>
            <a:endParaRPr kumimoji="1" lang="en-US" altLang="ja-JP" sz="2800" dirty="0"/>
          </a:p>
          <a:p>
            <a:pPr>
              <a:lnSpc>
                <a:spcPts val="1000"/>
              </a:lnSpc>
              <a:buFont typeface="Wingdings" panose="05000000000000000000" pitchFamily="2" charset="2"/>
              <a:buChar char="Ø"/>
            </a:pPr>
            <a:r>
              <a:rPr kumimoji="1" lang="ja-JP" altLang="en-US" sz="2800" b="1" dirty="0"/>
              <a:t>アルバイトの斡旋</a:t>
            </a:r>
            <a:endParaRPr kumimoji="1" lang="en-US" altLang="ja-JP" sz="2800" b="1" dirty="0"/>
          </a:p>
          <a:p>
            <a:pPr marL="0" indent="0">
              <a:lnSpc>
                <a:spcPts val="1000"/>
              </a:lnSpc>
              <a:buNone/>
            </a:pPr>
            <a:endParaRPr lang="en-US" altLang="ja-JP" sz="2800" dirty="0"/>
          </a:p>
          <a:p>
            <a:pPr marL="0" indent="0">
              <a:lnSpc>
                <a:spcPts val="1000"/>
              </a:lnSpc>
              <a:buNone/>
            </a:pPr>
            <a:r>
              <a:rPr kumimoji="1" lang="ja-JP" altLang="en-US" sz="2400" dirty="0"/>
              <a:t>　　</a:t>
            </a:r>
            <a:r>
              <a:rPr kumimoji="1" lang="ja-JP" altLang="en-US" sz="2400" b="1" dirty="0"/>
              <a:t>有限会社　コスモサービス　・・・　農作業</a:t>
            </a:r>
            <a:endParaRPr kumimoji="1" lang="en-US" altLang="ja-JP" sz="2400" b="1" dirty="0"/>
          </a:p>
          <a:p>
            <a:pPr>
              <a:lnSpc>
                <a:spcPts val="1000"/>
              </a:lnSpc>
              <a:buFont typeface="Wingdings" panose="05000000000000000000" pitchFamily="2" charset="2"/>
              <a:buChar char="Ø"/>
            </a:pPr>
            <a:endParaRPr lang="en-US" altLang="ja-JP" sz="2800" b="1" dirty="0"/>
          </a:p>
          <a:p>
            <a:pPr>
              <a:lnSpc>
                <a:spcPts val="1000"/>
              </a:lnSpc>
              <a:buFont typeface="Wingdings" panose="05000000000000000000" pitchFamily="2" charset="2"/>
              <a:buChar char="Ø"/>
            </a:pPr>
            <a:endParaRPr kumimoji="1" lang="en-US" altLang="ja-JP" sz="2800" dirty="0"/>
          </a:p>
          <a:p>
            <a:pPr>
              <a:lnSpc>
                <a:spcPts val="1000"/>
              </a:lnSpc>
              <a:buFont typeface="Wingdings" panose="05000000000000000000" pitchFamily="2" charset="2"/>
              <a:buChar char="Ø"/>
            </a:pPr>
            <a:r>
              <a:rPr lang="ja-JP" altLang="en-US" sz="2800" b="1" dirty="0"/>
              <a:t>減価償却防災グッズの配付</a:t>
            </a:r>
            <a:endParaRPr lang="en-US" altLang="ja-JP" sz="2800" b="1" dirty="0"/>
          </a:p>
          <a:p>
            <a:pPr>
              <a:lnSpc>
                <a:spcPts val="1000"/>
              </a:lnSpc>
              <a:buFont typeface="Wingdings" panose="05000000000000000000" pitchFamily="2" charset="2"/>
              <a:buChar char="Ø"/>
            </a:pPr>
            <a:endParaRPr lang="en-US" altLang="ja-JP" sz="2800" dirty="0"/>
          </a:p>
          <a:p>
            <a:pPr>
              <a:lnSpc>
                <a:spcPts val="1000"/>
              </a:lnSpc>
              <a:buFont typeface="Wingdings" panose="05000000000000000000" pitchFamily="2" charset="2"/>
              <a:buChar char="Ø"/>
            </a:pPr>
            <a:endParaRPr lang="en-US" altLang="ja-JP" sz="2800" dirty="0"/>
          </a:p>
          <a:p>
            <a:pPr>
              <a:lnSpc>
                <a:spcPts val="1000"/>
              </a:lnSpc>
              <a:buFont typeface="Wingdings" panose="05000000000000000000" pitchFamily="2" charset="2"/>
              <a:buChar char="Ø"/>
            </a:pPr>
            <a:endParaRPr lang="en-US" altLang="ja-JP" sz="2800" dirty="0"/>
          </a:p>
          <a:p>
            <a:pPr>
              <a:lnSpc>
                <a:spcPts val="1000"/>
              </a:lnSpc>
              <a:buFont typeface="Wingdings" panose="05000000000000000000" pitchFamily="2" charset="2"/>
              <a:buChar char="Ø"/>
            </a:pPr>
            <a:r>
              <a:rPr lang="ja-JP" altLang="en-US" sz="2800" b="1">
                <a:solidFill>
                  <a:srgbClr val="0000CC"/>
                </a:solidFill>
              </a:rPr>
              <a:t>宇都参議院議員</a:t>
            </a:r>
            <a:r>
              <a:rPr lang="ja-JP" altLang="en-US" sz="2800" b="1" dirty="0">
                <a:solidFill>
                  <a:srgbClr val="0000CC"/>
                </a:solidFill>
              </a:rPr>
              <a:t>の講演会</a:t>
            </a:r>
            <a:endParaRPr lang="en-US" altLang="ja-JP" sz="2800" b="1" dirty="0">
              <a:solidFill>
                <a:srgbClr val="0000CC"/>
              </a:solidFill>
            </a:endParaRPr>
          </a:p>
          <a:p>
            <a:pPr marL="0" indent="0">
              <a:lnSpc>
                <a:spcPct val="170000"/>
              </a:lnSpc>
              <a:buNone/>
            </a:pPr>
            <a:r>
              <a:rPr lang="ja-JP" altLang="en-US" sz="2200" dirty="0"/>
              <a:t>　　</a:t>
            </a:r>
            <a:r>
              <a:rPr lang="ja-JP" altLang="en-US" sz="2200" b="1" dirty="0"/>
              <a:t>４月８日（金）　かながわ労働</a:t>
            </a:r>
            <a:r>
              <a:rPr lang="ja-JP" altLang="en-US" sz="2200" b="1"/>
              <a:t>プラザ　　１８：００～１９：３０</a:t>
            </a:r>
            <a:endParaRPr lang="en-US" altLang="ja-JP" sz="2200" b="1" dirty="0"/>
          </a:p>
          <a:p>
            <a:pPr marL="0" indent="0">
              <a:buNone/>
            </a:pPr>
            <a:r>
              <a:rPr kumimoji="1" lang="ja-JP" altLang="en-US" sz="2400" b="1" dirty="0"/>
              <a:t>　　</a:t>
            </a:r>
            <a:endParaRPr kumimoji="1" lang="en-US" altLang="ja-JP" sz="2400" b="1" dirty="0"/>
          </a:p>
          <a:p>
            <a:pPr marL="0" indent="0">
              <a:buNone/>
            </a:pPr>
            <a:endParaRPr lang="en-US" altLang="ja-JP" sz="2400" dirty="0"/>
          </a:p>
          <a:p>
            <a:pPr marL="0" indent="0">
              <a:buNone/>
            </a:pPr>
            <a:endParaRPr kumimoji="1" lang="en-US" altLang="ja-JP" sz="2400" dirty="0"/>
          </a:p>
          <a:p>
            <a:pPr marL="0" indent="0">
              <a:buNone/>
            </a:pPr>
            <a:endParaRPr kumimoji="1" lang="ja-JP" altLang="en-US" sz="2000" dirty="0">
              <a:solidFill>
                <a:srgbClr val="FF33CC"/>
              </a:solidFill>
            </a:endParaRPr>
          </a:p>
        </p:txBody>
      </p:sp>
      <p:sp>
        <p:nvSpPr>
          <p:cNvPr id="4" name="タイトル 1"/>
          <p:cNvSpPr txBox="1">
            <a:spLocks/>
          </p:cNvSpPr>
          <p:nvPr/>
        </p:nvSpPr>
        <p:spPr bwMode="auto">
          <a:xfrm>
            <a:off x="1547664" y="253829"/>
            <a:ext cx="6192688" cy="602047"/>
          </a:xfrm>
          <a:prstGeom prst="rect">
            <a:avLst/>
          </a:prstGeom>
          <a:solidFill>
            <a:srgbClr val="00FFFF"/>
          </a:solidFill>
          <a:ln w="6350">
            <a:solidFill>
              <a:schemeClr val="tx1"/>
            </a:solidFill>
          </a:ln>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2400" dirty="0"/>
              <a:t>　</a:t>
            </a:r>
            <a:r>
              <a:rPr lang="ja-JP" altLang="en-US" sz="3200" dirty="0"/>
              <a:t>連　絡　事　項　　　　４／４</a:t>
            </a:r>
            <a:endParaRPr kumimoji="1" lang="ja-JP" altLang="en-US" sz="320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3568" y="1603844"/>
            <a:ext cx="7920880" cy="4705476"/>
          </a:xfrm>
          <a:ln>
            <a:solidFill>
              <a:schemeClr val="tx1"/>
            </a:solidFill>
          </a:ln>
        </p:spPr>
        <p:txBody>
          <a:bodyPr>
            <a:normAutofit fontScale="25000" lnSpcReduction="20000"/>
          </a:bodyPr>
          <a:lstStyle/>
          <a:p>
            <a:pPr>
              <a:lnSpc>
                <a:spcPts val="1200"/>
              </a:lnSpc>
              <a:buNone/>
            </a:pPr>
            <a:endParaRPr lang="en-US" altLang="ja-JP" sz="2000" dirty="0">
              <a:solidFill>
                <a:srgbClr val="FF0000"/>
              </a:solidFill>
            </a:endParaRPr>
          </a:p>
          <a:p>
            <a:pPr>
              <a:lnSpc>
                <a:spcPts val="2800"/>
              </a:lnSpc>
              <a:buFont typeface="Wingdings" panose="05000000000000000000" pitchFamily="2" charset="2"/>
              <a:buChar char="Ø"/>
            </a:pPr>
            <a:r>
              <a:rPr lang="ja-JP" altLang="en-US" sz="11200" dirty="0"/>
              <a:t> </a:t>
            </a:r>
            <a:r>
              <a:rPr lang="ja-JP" altLang="en-US" sz="9600" dirty="0">
                <a:latin typeface="+mn-ea"/>
              </a:rPr>
              <a:t>試行の理由　　</a:t>
            </a:r>
            <a:endParaRPr lang="en-US" altLang="ja-JP" sz="9600" dirty="0">
              <a:latin typeface="+mn-ea"/>
            </a:endParaRPr>
          </a:p>
          <a:p>
            <a:pPr marL="0" indent="0">
              <a:lnSpc>
                <a:spcPts val="2800"/>
              </a:lnSpc>
              <a:buNone/>
            </a:pPr>
            <a:r>
              <a:rPr lang="ja-JP" altLang="en-US" sz="9600" b="1" dirty="0">
                <a:latin typeface="+mn-ea"/>
              </a:rPr>
              <a:t>　　</a:t>
            </a:r>
            <a:r>
              <a:rPr lang="ja-JP" altLang="en-US" sz="9600" dirty="0">
                <a:latin typeface="+mn-ea"/>
              </a:rPr>
              <a:t>県財政の</a:t>
            </a:r>
            <a:r>
              <a:rPr lang="ja-JP" altLang="en-US" sz="9600" dirty="0">
                <a:solidFill>
                  <a:srgbClr val="FF00FF"/>
                </a:solidFill>
                <a:latin typeface="+mn-ea"/>
              </a:rPr>
              <a:t>赤字化</a:t>
            </a:r>
            <a:r>
              <a:rPr lang="ja-JP" altLang="en-US" sz="9600" dirty="0">
                <a:latin typeface="+mn-ea"/>
              </a:rPr>
              <a:t>（添付資料参照）</a:t>
            </a:r>
            <a:endParaRPr lang="en-US" altLang="ja-JP" sz="9600" dirty="0">
              <a:latin typeface="+mn-ea"/>
            </a:endParaRPr>
          </a:p>
          <a:p>
            <a:pPr>
              <a:lnSpc>
                <a:spcPts val="2800"/>
              </a:lnSpc>
              <a:buFont typeface="Wingdings" panose="05000000000000000000" pitchFamily="2" charset="2"/>
              <a:buChar char="Ø"/>
            </a:pPr>
            <a:r>
              <a:rPr lang="ja-JP" altLang="en-US" sz="9600" dirty="0">
                <a:latin typeface="+mn-ea"/>
              </a:rPr>
              <a:t> 赤字の原因</a:t>
            </a:r>
            <a:endParaRPr lang="en-US" altLang="ja-JP" sz="9600" dirty="0">
              <a:latin typeface="+mn-ea"/>
            </a:endParaRPr>
          </a:p>
          <a:p>
            <a:pPr marL="0" indent="0">
              <a:lnSpc>
                <a:spcPts val="2800"/>
              </a:lnSpc>
              <a:buNone/>
            </a:pPr>
            <a:r>
              <a:rPr lang="ja-JP" altLang="en-US" sz="9600" b="1" dirty="0">
                <a:latin typeface="+mn-ea"/>
              </a:rPr>
              <a:t>　　</a:t>
            </a:r>
            <a:r>
              <a:rPr lang="ja-JP" altLang="en-US" sz="9600" dirty="0">
                <a:latin typeface="+mn-ea"/>
              </a:rPr>
              <a:t>入会者の減少（定年延長等）</a:t>
            </a:r>
            <a:endParaRPr lang="en-US" altLang="ja-JP" sz="9600" dirty="0">
              <a:latin typeface="+mn-ea"/>
            </a:endParaRPr>
          </a:p>
          <a:p>
            <a:pPr marL="0" indent="0">
              <a:lnSpc>
                <a:spcPts val="2800"/>
              </a:lnSpc>
              <a:buNone/>
            </a:pPr>
            <a:r>
              <a:rPr lang="ja-JP" altLang="en-US" sz="9600" dirty="0">
                <a:latin typeface="+mn-ea"/>
              </a:rPr>
              <a:t>　　会費納入率の減少</a:t>
            </a:r>
            <a:endParaRPr lang="en-US" altLang="ja-JP" sz="9600" dirty="0">
              <a:latin typeface="+mn-ea"/>
            </a:endParaRPr>
          </a:p>
          <a:p>
            <a:pPr marL="0" indent="0">
              <a:lnSpc>
                <a:spcPts val="2800"/>
              </a:lnSpc>
              <a:buNone/>
            </a:pPr>
            <a:r>
              <a:rPr lang="ja-JP" altLang="en-US" sz="9600" dirty="0">
                <a:latin typeface="+mn-ea"/>
              </a:rPr>
              <a:t>　　隊友紙の値上げ</a:t>
            </a:r>
            <a:endParaRPr lang="en-US" altLang="ja-JP" sz="9600" dirty="0">
              <a:latin typeface="+mn-ea"/>
            </a:endParaRPr>
          </a:p>
          <a:p>
            <a:pPr>
              <a:lnSpc>
                <a:spcPts val="2800"/>
              </a:lnSpc>
              <a:buFont typeface="Wingdings" panose="05000000000000000000" pitchFamily="2" charset="2"/>
              <a:buChar char="Ø"/>
            </a:pPr>
            <a:r>
              <a:rPr lang="ja-JP" altLang="en-US" sz="9600" dirty="0">
                <a:latin typeface="+mn-ea"/>
              </a:rPr>
              <a:t> 暫定内容</a:t>
            </a:r>
            <a:endParaRPr lang="en-US" altLang="ja-JP" sz="9600" dirty="0">
              <a:latin typeface="+mn-ea"/>
            </a:endParaRPr>
          </a:p>
          <a:p>
            <a:pPr marL="0" indent="0">
              <a:lnSpc>
                <a:spcPts val="2800"/>
              </a:lnSpc>
              <a:buNone/>
            </a:pPr>
            <a:r>
              <a:rPr lang="ja-JP" altLang="en-US" sz="9600" dirty="0">
                <a:latin typeface="+mn-ea"/>
              </a:rPr>
              <a:t>　　</a:t>
            </a:r>
            <a:r>
              <a:rPr lang="ja-JP" altLang="en-US" sz="9600" dirty="0">
                <a:solidFill>
                  <a:srgbClr val="FF00FF"/>
                </a:solidFill>
                <a:latin typeface="+mn-ea"/>
              </a:rPr>
              <a:t>直轄支部の隊友紙購入費、郵送費の削減</a:t>
            </a:r>
            <a:r>
              <a:rPr lang="ja-JP" altLang="en-US" sz="9600" dirty="0">
                <a:latin typeface="+mn-ea"/>
              </a:rPr>
              <a:t>等</a:t>
            </a:r>
            <a:endParaRPr lang="en-US" altLang="ja-JP" sz="9600" dirty="0">
              <a:latin typeface="+mn-ea"/>
            </a:endParaRPr>
          </a:p>
          <a:p>
            <a:pPr>
              <a:lnSpc>
                <a:spcPts val="2800"/>
              </a:lnSpc>
              <a:buFont typeface="Wingdings" panose="05000000000000000000" pitchFamily="2" charset="2"/>
              <a:buChar char="Ø"/>
            </a:pPr>
            <a:r>
              <a:rPr lang="ja-JP" altLang="en-US" sz="9600" dirty="0">
                <a:latin typeface="+mn-ea"/>
              </a:rPr>
              <a:t> 暫定期間　</a:t>
            </a:r>
            <a:endParaRPr lang="en-US" altLang="ja-JP" sz="9600" dirty="0">
              <a:latin typeface="+mn-ea"/>
            </a:endParaRPr>
          </a:p>
          <a:p>
            <a:pPr marL="0" indent="0">
              <a:lnSpc>
                <a:spcPts val="2800"/>
              </a:lnSpc>
              <a:buNone/>
            </a:pPr>
            <a:r>
              <a:rPr lang="ja-JP" altLang="en-US" sz="9600" dirty="0">
                <a:latin typeface="+mn-ea"/>
              </a:rPr>
              <a:t>　　令和４年度（令和４年度第４</a:t>
            </a:r>
            <a:r>
              <a:rPr lang="en-US" altLang="ja-JP" sz="9600" dirty="0">
                <a:latin typeface="+mn-ea"/>
              </a:rPr>
              <a:t>/</a:t>
            </a:r>
            <a:r>
              <a:rPr lang="ja-JP" altLang="en-US" sz="9600" dirty="0">
                <a:latin typeface="+mn-ea"/>
              </a:rPr>
              <a:t>四半期理事役会で報告）</a:t>
            </a:r>
            <a:endParaRPr lang="en-US" altLang="ja-JP" sz="9600" dirty="0">
              <a:latin typeface="+mn-ea"/>
            </a:endParaRPr>
          </a:p>
          <a:p>
            <a:pPr>
              <a:lnSpc>
                <a:spcPts val="2800"/>
              </a:lnSpc>
              <a:buFont typeface="Wingdings" panose="05000000000000000000" pitchFamily="2" charset="2"/>
              <a:buChar char="Ø"/>
            </a:pPr>
            <a:endParaRPr lang="en-US" altLang="ja-JP" sz="2400" dirty="0">
              <a:solidFill>
                <a:srgbClr val="0000CC"/>
              </a:solidFill>
            </a:endParaRPr>
          </a:p>
          <a:p>
            <a:pPr marL="0" indent="0">
              <a:lnSpc>
                <a:spcPts val="1500"/>
              </a:lnSpc>
              <a:buNone/>
            </a:pPr>
            <a:r>
              <a:rPr lang="ja-JP" altLang="en-US" sz="2000" dirty="0"/>
              <a:t>　　　</a:t>
            </a:r>
            <a:endParaRPr lang="en-US" altLang="ja-JP" sz="2000" dirty="0"/>
          </a:p>
          <a:p>
            <a:pPr marL="0" indent="0">
              <a:lnSpc>
                <a:spcPts val="2800"/>
              </a:lnSpc>
              <a:buNone/>
            </a:pPr>
            <a:r>
              <a:rPr lang="ja-JP" altLang="en-US" sz="2000" dirty="0"/>
              <a:t>　　　　　　　　</a:t>
            </a:r>
            <a:endParaRPr lang="en-US" altLang="ja-JP" sz="2000" dirty="0"/>
          </a:p>
          <a:p>
            <a:pPr>
              <a:buNone/>
            </a:pPr>
            <a:endParaRPr lang="en-US" altLang="ja-JP" sz="2000" b="1" dirty="0">
              <a:solidFill>
                <a:srgbClr val="00B050"/>
              </a:solidFill>
            </a:endParaRPr>
          </a:p>
          <a:p>
            <a:pPr>
              <a:buFont typeface="Wingdings" pitchFamily="2" charset="2"/>
              <a:buChar char="Ø"/>
            </a:pPr>
            <a:endParaRPr kumimoji="1" lang="en-US" altLang="ja-JP" sz="2800" dirty="0"/>
          </a:p>
          <a:p>
            <a:pPr>
              <a:buFont typeface="Wingdings" pitchFamily="2" charset="2"/>
              <a:buChar char="Ø"/>
            </a:pPr>
            <a:endParaRPr kumimoji="1" lang="en-US" altLang="ja-JP" sz="2800" dirty="0"/>
          </a:p>
          <a:p>
            <a:pPr>
              <a:buNone/>
            </a:pPr>
            <a:endParaRPr kumimoji="1" lang="ja-JP" altLang="en-US" sz="2000" dirty="0">
              <a:solidFill>
                <a:srgbClr val="FF33CC"/>
              </a:solidFill>
            </a:endParaRPr>
          </a:p>
        </p:txBody>
      </p:sp>
      <p:sp>
        <p:nvSpPr>
          <p:cNvPr id="4" name="タイトル 1"/>
          <p:cNvSpPr txBox="1">
            <a:spLocks/>
          </p:cNvSpPr>
          <p:nvPr/>
        </p:nvSpPr>
        <p:spPr bwMode="auto">
          <a:xfrm>
            <a:off x="2339752" y="276997"/>
            <a:ext cx="4608512" cy="562074"/>
          </a:xfrm>
          <a:prstGeom prst="rect">
            <a:avLst/>
          </a:prstGeom>
          <a:solidFill>
            <a:srgbClr val="00FFFF"/>
          </a:solidFill>
          <a:ln w="6350">
            <a:solidFill>
              <a:schemeClr val="tx1"/>
            </a:solidFill>
          </a:ln>
        </p:spPr>
        <p:txBody>
          <a:bodyPr vert="horz" wrap="square" lIns="91440" tIns="45720" rIns="91440" bIns="45720" numCol="1" anchor="ctr" anchorCtr="0" compatLnSpc="1">
            <a:prstTxWarp prst="textNoShape">
              <a:avLst/>
            </a:prstTxWarp>
            <a:normAutofit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3200" b="1" kern="0" dirty="0">
                <a:latin typeface="+mj-lt"/>
                <a:ea typeface="+mj-ea"/>
                <a:cs typeface="+mj-cs"/>
              </a:rPr>
              <a:t>緊　　急　　動　　議</a:t>
            </a:r>
            <a:endParaRPr kumimoji="1" lang="ja-JP" altLang="en-US" sz="3200" b="1" i="0" u="none" strike="noStrike" kern="0" cap="none" spc="0" normalizeH="0" baseline="0" noProof="0" dirty="0">
              <a:ln>
                <a:noFill/>
              </a:ln>
              <a:effectLst/>
              <a:uLnTx/>
              <a:uFillTx/>
              <a:latin typeface="+mj-lt"/>
              <a:ea typeface="+mj-ea"/>
              <a:cs typeface="+mj-cs"/>
            </a:endParaRPr>
          </a:p>
        </p:txBody>
      </p:sp>
      <p:sp>
        <p:nvSpPr>
          <p:cNvPr id="6" name="テキスト ボックス 5"/>
          <p:cNvSpPr txBox="1"/>
          <p:nvPr/>
        </p:nvSpPr>
        <p:spPr>
          <a:xfrm>
            <a:off x="706670" y="957997"/>
            <a:ext cx="4441394" cy="523220"/>
          </a:xfrm>
          <a:prstGeom prst="rect">
            <a:avLst/>
          </a:prstGeom>
          <a:solidFill>
            <a:srgbClr val="66FF99"/>
          </a:solidFill>
          <a:ln w="9525">
            <a:solidFill>
              <a:schemeClr val="tx1"/>
            </a:solidFill>
          </a:ln>
        </p:spPr>
        <p:txBody>
          <a:bodyPr wrap="square" rtlCol="0">
            <a:spAutoFit/>
          </a:bodyPr>
          <a:lstStyle/>
          <a:p>
            <a:r>
              <a:rPr kumimoji="1" lang="ja-JP" altLang="en-US" sz="2800" dirty="0">
                <a:solidFill>
                  <a:srgbClr val="FF0000"/>
                </a:solidFill>
              </a:rPr>
              <a:t>県予算の暫定試行について</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FDB09CA5-D8DE-43A7-8813-D4386D2CB5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9095369" cy="7259215"/>
          </a:xfrm>
          <a:prstGeom prst="rect">
            <a:avLst/>
          </a:prstGeom>
          <a:noFill/>
          <a:extLst>
            <a:ext uri="{909E8E84-426E-40DD-AFC4-6F175D3DCCD1}">
              <a14:hiddenFill xmlns:a14="http://schemas.microsoft.com/office/drawing/2010/main">
                <a:solidFill>
                  <a:srgbClr val="FFFFFF"/>
                </a:solidFill>
              </a14:hiddenFill>
            </a:ext>
          </a:extLst>
        </p:spPr>
      </p:pic>
      <p:sp>
        <p:nvSpPr>
          <p:cNvPr id="5" name="コンテンツ プレースホルダ 2">
            <a:extLst>
              <a:ext uri="{FF2B5EF4-FFF2-40B4-BE49-F238E27FC236}">
                <a16:creationId xmlns:a16="http://schemas.microsoft.com/office/drawing/2014/main" id="{4FEB5B92-929A-4E3C-AD07-125ED30272A2}"/>
              </a:ext>
            </a:extLst>
          </p:cNvPr>
          <p:cNvSpPr txBox="1">
            <a:spLocks/>
          </p:cNvSpPr>
          <p:nvPr/>
        </p:nvSpPr>
        <p:spPr>
          <a:xfrm>
            <a:off x="611560" y="1196752"/>
            <a:ext cx="8242180" cy="5928638"/>
          </a:xfrm>
          <a:prstGeom prst="rect">
            <a:avLst/>
          </a:prstGeom>
          <a:ln>
            <a:noFill/>
            <a:miter lim="800000"/>
            <a:headEnd/>
            <a:tailEnd/>
          </a:ln>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sz="3300" b="1" dirty="0">
                <a:latin typeface="+mj-ea"/>
                <a:ea typeface="+mj-ea"/>
              </a:rPr>
              <a:t>　　　　　　　　　</a:t>
            </a:r>
            <a:endParaRPr lang="en-US" altLang="ja-JP" sz="3300" b="1" dirty="0">
              <a:latin typeface="+mj-ea"/>
              <a:ea typeface="+mj-ea"/>
            </a:endParaRPr>
          </a:p>
          <a:p>
            <a:pPr>
              <a:lnSpc>
                <a:spcPts val="800"/>
              </a:lnSpc>
            </a:pPr>
            <a:r>
              <a:rPr lang="ja-JP" altLang="en-US" sz="4600" b="1" dirty="0">
                <a:solidFill>
                  <a:srgbClr val="3333FF"/>
                </a:solidFill>
              </a:rPr>
              <a:t>　</a:t>
            </a:r>
            <a:r>
              <a:rPr lang="ja-JP" altLang="en-US" sz="6500" b="1" dirty="0">
                <a:solidFill>
                  <a:srgbClr val="FF00FF"/>
                </a:solidFill>
              </a:rPr>
              <a:t>◎ ご自由に　ご発言を！</a:t>
            </a:r>
            <a:endParaRPr lang="en-US" altLang="ja-JP" sz="6500" b="1" dirty="0">
              <a:solidFill>
                <a:srgbClr val="FF00FF"/>
              </a:solidFill>
            </a:endParaRPr>
          </a:p>
          <a:p>
            <a:pPr>
              <a:lnSpc>
                <a:spcPts val="2000"/>
              </a:lnSpc>
            </a:pPr>
            <a:endParaRPr lang="en-US" altLang="ja-JP" sz="6500" b="1" dirty="0">
              <a:solidFill>
                <a:srgbClr val="FF00FF"/>
              </a:solidFill>
            </a:endParaRPr>
          </a:p>
          <a:p>
            <a:r>
              <a:rPr lang="ja-JP" altLang="en-US" sz="6500" b="1" dirty="0">
                <a:solidFill>
                  <a:srgbClr val="FF00FF"/>
                </a:solidFill>
              </a:rPr>
              <a:t>　</a:t>
            </a:r>
            <a:r>
              <a:rPr lang="ja-JP" altLang="en-US" sz="6500" b="1" u="sng" dirty="0">
                <a:solidFill>
                  <a:srgbClr val="FF00FF"/>
                </a:solidFill>
              </a:rPr>
              <a:t>ウイズコロナ・ポストコロナ下の活動</a:t>
            </a:r>
            <a:endParaRPr lang="en-US" altLang="ja-JP" sz="4100" b="1" dirty="0">
              <a:latin typeface="+mj-ea"/>
              <a:ea typeface="+mj-ea"/>
            </a:endParaRPr>
          </a:p>
          <a:p>
            <a:pPr algn="l">
              <a:lnSpc>
                <a:spcPct val="170000"/>
              </a:lnSpc>
            </a:pPr>
            <a:r>
              <a:rPr lang="ja-JP" altLang="en-US" sz="4400" b="1" dirty="0">
                <a:solidFill>
                  <a:schemeClr val="bg1"/>
                </a:solidFill>
                <a:latin typeface="+mj-ea"/>
                <a:ea typeface="+mj-ea"/>
              </a:rPr>
              <a:t>　　</a:t>
            </a:r>
            <a:r>
              <a:rPr lang="ja-JP" altLang="en-US" sz="4400" b="1" dirty="0">
                <a:solidFill>
                  <a:srgbClr val="3333FF"/>
                </a:solidFill>
                <a:latin typeface="+mj-ea"/>
                <a:ea typeface="+mj-ea"/>
              </a:rPr>
              <a:t>１　当面の県業務予定</a:t>
            </a:r>
            <a:endParaRPr lang="en-US" altLang="ja-JP" sz="4400" b="1" dirty="0">
              <a:solidFill>
                <a:srgbClr val="3333FF"/>
              </a:solidFill>
              <a:latin typeface="+mj-ea"/>
              <a:ea typeface="+mj-ea"/>
            </a:endParaRPr>
          </a:p>
          <a:p>
            <a:pPr>
              <a:lnSpc>
                <a:spcPct val="170000"/>
              </a:lnSpc>
              <a:buFontTx/>
              <a:buNone/>
            </a:pPr>
            <a:r>
              <a:rPr lang="ja-JP" altLang="en-US" sz="4400" b="1" dirty="0">
                <a:solidFill>
                  <a:srgbClr val="3333FF"/>
                </a:solidFill>
              </a:rPr>
              <a:t>　</a:t>
            </a:r>
            <a:r>
              <a:rPr lang="ja-JP" altLang="en-US" sz="3600" b="1" dirty="0">
                <a:solidFill>
                  <a:srgbClr val="3333FF"/>
                </a:solidFill>
              </a:rPr>
              <a:t>①　令和４年度 １／四県理事役会：　５．１４（土） １４００～１５３０</a:t>
            </a:r>
            <a:r>
              <a:rPr lang="ja-JP" altLang="en-US" sz="4400" b="1" dirty="0">
                <a:solidFill>
                  <a:srgbClr val="3333FF"/>
                </a:solidFill>
                <a:latin typeface="+mj-ea"/>
                <a:ea typeface="+mj-ea"/>
              </a:rPr>
              <a:t>　</a:t>
            </a:r>
            <a:endParaRPr lang="en-US" altLang="ja-JP" sz="4400" b="1" dirty="0">
              <a:solidFill>
                <a:srgbClr val="3333FF"/>
              </a:solidFill>
              <a:latin typeface="+mj-ea"/>
              <a:ea typeface="+mj-ea"/>
            </a:endParaRPr>
          </a:p>
          <a:p>
            <a:pPr>
              <a:lnSpc>
                <a:spcPct val="170000"/>
              </a:lnSpc>
              <a:buFontTx/>
              <a:buNone/>
            </a:pPr>
            <a:r>
              <a:rPr lang="ja-JP" altLang="en-US" sz="3600" b="1" dirty="0">
                <a:solidFill>
                  <a:srgbClr val="3333FF"/>
                </a:solidFill>
              </a:rPr>
              <a:t>　②　令和４年度 定期総会　　　　　　：　６．１２（日） １４００～１５３０</a:t>
            </a:r>
            <a:endParaRPr lang="en-US" altLang="ja-JP" sz="3600" b="1" dirty="0">
              <a:solidFill>
                <a:srgbClr val="3333FF"/>
              </a:solidFill>
            </a:endParaRPr>
          </a:p>
          <a:p>
            <a:pPr>
              <a:lnSpc>
                <a:spcPct val="120000"/>
              </a:lnSpc>
            </a:pPr>
            <a:endParaRPr lang="en-US" altLang="ja-JP" b="1" dirty="0">
              <a:solidFill>
                <a:srgbClr val="3333FF"/>
              </a:solidFill>
              <a:latin typeface="ＭＳ Ｐゴシック" panose="020B0600070205080204" pitchFamily="50" charset="-128"/>
            </a:endParaRPr>
          </a:p>
          <a:p>
            <a:pPr algn="l">
              <a:lnSpc>
                <a:spcPct val="120000"/>
              </a:lnSpc>
            </a:pPr>
            <a:r>
              <a:rPr lang="ja-JP" altLang="en-US" sz="4400" b="1" dirty="0">
                <a:solidFill>
                  <a:srgbClr val="3333FF"/>
                </a:solidFill>
                <a:latin typeface="ＭＳ Ｐゴシック" panose="020B0600070205080204" pitchFamily="50" charset="-128"/>
              </a:rPr>
              <a:t>　　２　支部総会終了後の報告事項も忘れずに！</a:t>
            </a:r>
            <a:endParaRPr lang="en-US" altLang="ja-JP" sz="4400" b="1" dirty="0">
              <a:solidFill>
                <a:srgbClr val="3333FF"/>
              </a:solidFill>
              <a:latin typeface="ＭＳ Ｐゴシック" panose="020B0600070205080204" pitchFamily="50" charset="-128"/>
            </a:endParaRPr>
          </a:p>
          <a:p>
            <a:pPr algn="l">
              <a:lnSpc>
                <a:spcPct val="120000"/>
              </a:lnSpc>
            </a:pPr>
            <a:r>
              <a:rPr lang="ja-JP" altLang="en-US" sz="4400" b="1" dirty="0">
                <a:solidFill>
                  <a:srgbClr val="3333FF"/>
                </a:solidFill>
                <a:latin typeface="ＭＳ Ｐゴシック" panose="020B0600070205080204" pitchFamily="50" charset="-128"/>
              </a:rPr>
              <a:t>　　　</a:t>
            </a:r>
            <a:r>
              <a:rPr lang="ja-JP" altLang="en-US" sz="3600" b="1" dirty="0">
                <a:solidFill>
                  <a:srgbClr val="3333FF"/>
                </a:solidFill>
                <a:latin typeface="ＭＳ Ｐゴシック" panose="020B0600070205080204" pitchFamily="50" charset="-128"/>
              </a:rPr>
              <a:t>①　当該年度支部役員名簿</a:t>
            </a:r>
            <a:endParaRPr lang="en-US" altLang="ja-JP" sz="3600" b="1" dirty="0">
              <a:solidFill>
                <a:srgbClr val="3333FF"/>
              </a:solidFill>
              <a:latin typeface="ＭＳ Ｐゴシック" panose="020B0600070205080204" pitchFamily="50" charset="-128"/>
            </a:endParaRPr>
          </a:p>
          <a:p>
            <a:pPr algn="l">
              <a:lnSpc>
                <a:spcPts val="1500"/>
              </a:lnSpc>
            </a:pPr>
            <a:endParaRPr lang="en-US" altLang="ja-JP" sz="3600" b="1" dirty="0">
              <a:solidFill>
                <a:srgbClr val="3333FF"/>
              </a:solidFill>
              <a:latin typeface="ＭＳ Ｐゴシック" panose="020B0600070205080204" pitchFamily="50" charset="-128"/>
            </a:endParaRPr>
          </a:p>
          <a:p>
            <a:pPr algn="l">
              <a:lnSpc>
                <a:spcPct val="120000"/>
              </a:lnSpc>
            </a:pPr>
            <a:r>
              <a:rPr lang="ja-JP" altLang="en-US" sz="3600" b="1" dirty="0">
                <a:solidFill>
                  <a:srgbClr val="3333FF"/>
                </a:solidFill>
                <a:latin typeface="ＭＳ Ｐゴシック" panose="020B0600070205080204" pitchFamily="50" charset="-128"/>
              </a:rPr>
              <a:t>　　　 ②　支部総会</a:t>
            </a:r>
            <a:r>
              <a:rPr lang="ja-JP" altLang="en-US" sz="3600" b="1" u="sng" dirty="0">
                <a:solidFill>
                  <a:srgbClr val="3333FF"/>
                </a:solidFill>
                <a:latin typeface="ＭＳ Ｐゴシック" panose="020B0600070205080204" pitchFamily="50" charset="-128"/>
              </a:rPr>
              <a:t>実施概要報告</a:t>
            </a:r>
            <a:endParaRPr lang="en-US" altLang="ja-JP" sz="3600" b="1" u="sng" dirty="0">
              <a:solidFill>
                <a:srgbClr val="3333FF"/>
              </a:solidFill>
              <a:latin typeface="ＭＳ Ｐゴシック" panose="020B0600070205080204" pitchFamily="50" charset="-128"/>
            </a:endParaRPr>
          </a:p>
        </p:txBody>
      </p:sp>
      <p:sp>
        <p:nvSpPr>
          <p:cNvPr id="6" name="タイトル 1">
            <a:extLst>
              <a:ext uri="{FF2B5EF4-FFF2-40B4-BE49-F238E27FC236}">
                <a16:creationId xmlns:a16="http://schemas.microsoft.com/office/drawing/2014/main" id="{D07988A5-4CA1-449F-9A09-C2AF477D7A2B}"/>
              </a:ext>
            </a:extLst>
          </p:cNvPr>
          <p:cNvSpPr txBox="1">
            <a:spLocks/>
          </p:cNvSpPr>
          <p:nvPr/>
        </p:nvSpPr>
        <p:spPr>
          <a:xfrm>
            <a:off x="9237" y="144487"/>
            <a:ext cx="3986700" cy="548209"/>
          </a:xfrm>
          <a:prstGeom prst="rect">
            <a:avLst/>
          </a:prstGeom>
          <a:solidFill>
            <a:srgbClr val="00FFFF"/>
          </a:solidFill>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3200" b="1" dirty="0"/>
              <a:t>その他・質 疑 応 答</a:t>
            </a:r>
          </a:p>
        </p:txBody>
      </p:sp>
      <p:sp>
        <p:nvSpPr>
          <p:cNvPr id="7" name="タイトル 1">
            <a:extLst>
              <a:ext uri="{FF2B5EF4-FFF2-40B4-BE49-F238E27FC236}">
                <a16:creationId xmlns:a16="http://schemas.microsoft.com/office/drawing/2014/main" id="{83240AA2-25FB-40FF-B78A-3B96A1E3B9A4}"/>
              </a:ext>
            </a:extLst>
          </p:cNvPr>
          <p:cNvSpPr txBox="1">
            <a:spLocks/>
          </p:cNvSpPr>
          <p:nvPr/>
        </p:nvSpPr>
        <p:spPr>
          <a:xfrm>
            <a:off x="5724128" y="6217499"/>
            <a:ext cx="2834572" cy="451861"/>
          </a:xfrm>
          <a:prstGeom prst="rect">
            <a:avLst/>
          </a:prstGeom>
          <a:solidFill>
            <a:srgbClr val="00FFFF"/>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000" b="1" dirty="0"/>
              <a:t>令和４年　皇紀２６８２年</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657350" y="116632"/>
            <a:ext cx="5829300" cy="671736"/>
          </a:xfrm>
          <a:solidFill>
            <a:srgbClr val="66FFFF"/>
          </a:solidFill>
          <a:ln>
            <a:solidFill>
              <a:schemeClr val="tx1"/>
            </a:solidFill>
          </a:ln>
        </p:spPr>
        <p:txBody>
          <a:bodyPr/>
          <a:lstStyle/>
          <a:p>
            <a:pPr eaLnBrk="1" hangingPunct="1">
              <a:defRPr/>
            </a:pPr>
            <a:r>
              <a:rPr lang="ja-JP" altLang="en-US" sz="3600" b="1" dirty="0"/>
              <a:t>県隊友会</a:t>
            </a:r>
            <a:r>
              <a:rPr lang="ja-JP" altLang="en-US" sz="3600" b="1" dirty="0">
                <a:solidFill>
                  <a:srgbClr val="FF0000"/>
                </a:solidFill>
              </a:rPr>
              <a:t>会員</a:t>
            </a:r>
            <a:r>
              <a:rPr lang="ja-JP" altLang="en-US" sz="3600" b="1" dirty="0"/>
              <a:t>の現状</a:t>
            </a:r>
          </a:p>
        </p:txBody>
      </p:sp>
      <p:graphicFrame>
        <p:nvGraphicFramePr>
          <p:cNvPr id="5172" name="Group 52"/>
          <p:cNvGraphicFramePr>
            <a:graphicFrameLocks noGrp="1"/>
          </p:cNvGraphicFramePr>
          <p:nvPr>
            <p:ph type="subTitle" idx="1"/>
            <p:extLst>
              <p:ext uri="{D42A27DB-BD31-4B8C-83A1-F6EECF244321}">
                <p14:modId xmlns:p14="http://schemas.microsoft.com/office/powerpoint/2010/main" val="434483782"/>
              </p:ext>
            </p:extLst>
          </p:nvPr>
        </p:nvGraphicFramePr>
        <p:xfrm>
          <a:off x="467544" y="908720"/>
          <a:ext cx="8352928" cy="5572935"/>
        </p:xfrm>
        <a:graphic>
          <a:graphicData uri="http://schemas.openxmlformats.org/drawingml/2006/table">
            <a:tbl>
              <a:tblPr/>
              <a:tblGrid>
                <a:gridCol w="1800200">
                  <a:extLst>
                    <a:ext uri="{9D8B030D-6E8A-4147-A177-3AD203B41FA5}">
                      <a16:colId xmlns:a16="http://schemas.microsoft.com/office/drawing/2014/main" val="20000"/>
                    </a:ext>
                  </a:extLst>
                </a:gridCol>
                <a:gridCol w="2448272">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tblGrid>
              <a:tr h="587101">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区　分 </a:t>
                      </a:r>
                    </a:p>
                  </a:txBody>
                  <a:tcPr marL="68580" marR="68580"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ja-JP" altLang="en-US" sz="3200" b="1" i="0" u="none" strike="noStrike" dirty="0">
                          <a:solidFill>
                            <a:srgbClr val="000000"/>
                          </a:solidFill>
                          <a:latin typeface="Times New Roman"/>
                        </a:rPr>
                        <a:t> Ｒ２</a:t>
                      </a:r>
                      <a:r>
                        <a:rPr lang="ja-JP" altLang="en-US" sz="3200" b="1" i="0" u="none" strike="noStrike" dirty="0">
                          <a:solidFill>
                            <a:srgbClr val="000000"/>
                          </a:solidFill>
                          <a:latin typeface="ＭＳ Ｐゴシック"/>
                        </a:rPr>
                        <a:t>年度末 </a:t>
                      </a:r>
                      <a:endParaRPr lang="ja-JP" altLang="en-US" sz="3200" b="1" i="0" u="none" strike="noStrike" dirty="0">
                        <a:solidFill>
                          <a:srgbClr val="000000"/>
                        </a:solidFill>
                        <a:latin typeface="Times New Roman"/>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ja-JP" altLang="en-US" sz="3200" b="1" i="0" u="none" strike="noStrike" dirty="0">
                          <a:solidFill>
                            <a:srgbClr val="000000"/>
                          </a:solidFill>
                          <a:latin typeface="Times New Roman"/>
                        </a:rPr>
                        <a:t> Ｒ４</a:t>
                      </a:r>
                      <a:r>
                        <a:rPr lang="ja-JP" altLang="en-US" sz="3200" b="1" i="0" u="none" strike="noStrike" dirty="0">
                          <a:solidFill>
                            <a:srgbClr val="000000"/>
                          </a:solidFill>
                          <a:latin typeface="ＭＳ Ｐゴシック"/>
                        </a:rPr>
                        <a:t>年１月末 </a:t>
                      </a:r>
                      <a:endParaRPr lang="ja-JP" altLang="en-US" sz="3200" b="1" i="0" u="none" strike="noStrike" dirty="0">
                        <a:solidFill>
                          <a:srgbClr val="000000"/>
                        </a:solidFill>
                        <a:latin typeface="Times New Roman"/>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増　減</a:t>
                      </a:r>
                      <a:r>
                        <a:rPr kumimoji="0"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68580" marR="68580"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2205">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年  会  員 </a:t>
                      </a:r>
                    </a:p>
                  </a:txBody>
                  <a:tcPr marL="68580" marR="68580"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ja-JP" altLang="en-US" sz="4000" b="1" i="0" u="none" strike="noStrike" dirty="0">
                          <a:solidFill>
                            <a:srgbClr val="000000"/>
                          </a:solidFill>
                          <a:latin typeface="ＭＳ Ｐゴシック" panose="020B0600070205080204" pitchFamily="50" charset="-128"/>
                          <a:ea typeface="ＭＳ Ｐゴシック" panose="020B0600070205080204" pitchFamily="50" charset="-128"/>
                        </a:rPr>
                        <a:t>１</a:t>
                      </a:r>
                      <a:r>
                        <a:rPr lang="en-US" altLang="ja-JP" sz="4000" b="1" i="0" u="none" strike="noStrike" dirty="0">
                          <a:solidFill>
                            <a:srgbClr val="000000"/>
                          </a:solidFill>
                          <a:latin typeface="ＭＳ Ｐゴシック" panose="020B0600070205080204" pitchFamily="50" charset="-128"/>
                          <a:ea typeface="ＭＳ Ｐゴシック" panose="020B0600070205080204" pitchFamily="50" charset="-128"/>
                        </a:rPr>
                        <a:t>,</a:t>
                      </a:r>
                      <a:r>
                        <a:rPr lang="ja-JP" altLang="en-US" sz="4000" b="1" i="0" u="none" strike="noStrike" dirty="0">
                          <a:solidFill>
                            <a:srgbClr val="000000"/>
                          </a:solidFill>
                          <a:latin typeface="ＭＳ Ｐゴシック" panose="020B0600070205080204" pitchFamily="50" charset="-128"/>
                          <a:ea typeface="ＭＳ Ｐゴシック" panose="020B0600070205080204" pitchFamily="50" charset="-128"/>
                        </a:rPr>
                        <a:t>１５０</a:t>
                      </a:r>
                      <a:endParaRPr lang="en-US" altLang="ja-JP" sz="4000" b="1" i="0" u="none" strike="noStrike" dirty="0">
                        <a:solidFill>
                          <a:srgbClr val="000000"/>
                        </a:solidFill>
                        <a:latin typeface="ＭＳ Ｐゴシック" panose="020B0600070205080204" pitchFamily="50" charset="-128"/>
                        <a:ea typeface="ＭＳ Ｐゴシック" panose="020B0600070205080204" pitchFamily="50" charset="-128"/>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ja-JP" altLang="en-US" sz="4000" b="1" dirty="0">
                          <a:latin typeface="ＭＳ Ｐゴシック" panose="020B0600070205080204" pitchFamily="50" charset="-128"/>
                          <a:ea typeface="ＭＳ Ｐゴシック" panose="020B0600070205080204" pitchFamily="50" charset="-128"/>
                        </a:rPr>
                        <a:t>１</a:t>
                      </a:r>
                      <a:r>
                        <a:rPr lang="en-US" altLang="ja-JP" sz="4000" b="1" dirty="0">
                          <a:latin typeface="ＭＳ Ｐゴシック" panose="020B0600070205080204" pitchFamily="50" charset="-128"/>
                          <a:ea typeface="ＭＳ Ｐゴシック" panose="020B0600070205080204" pitchFamily="50" charset="-128"/>
                        </a:rPr>
                        <a:t>,</a:t>
                      </a:r>
                      <a:r>
                        <a:rPr lang="ja-JP" altLang="en-US" sz="4000" b="1" dirty="0">
                          <a:latin typeface="ＭＳ Ｐゴシック" panose="020B0600070205080204" pitchFamily="50" charset="-128"/>
                          <a:ea typeface="ＭＳ Ｐゴシック" panose="020B0600070205080204" pitchFamily="50" charset="-128"/>
                        </a:rPr>
                        <a:t>１５７</a:t>
                      </a: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ja-JP" altLang="en-US" sz="4000" b="1" dirty="0">
                          <a:solidFill>
                            <a:schemeClr val="tx1"/>
                          </a:solidFill>
                          <a:latin typeface="ＭＳ Ｐゴシック" panose="020B0600070205080204" pitchFamily="50" charset="-128"/>
                          <a:ea typeface="ＭＳ Ｐゴシック" panose="020B0600070205080204" pitchFamily="50" charset="-128"/>
                        </a:rPr>
                        <a:t>　　 ７</a:t>
                      </a:r>
                    </a:p>
                  </a:txBody>
                  <a:tcPr marL="5801" marR="5801" marT="773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4264">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終身会員 </a:t>
                      </a:r>
                    </a:p>
                  </a:txBody>
                  <a:tcPr marL="68580" marR="68580"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ja-JP" altLang="en-US" sz="4000" b="1" i="0" u="none" strike="noStrike" dirty="0">
                          <a:solidFill>
                            <a:srgbClr val="000000"/>
                          </a:solidFill>
                          <a:latin typeface="ＭＳ Ｐゴシック"/>
                        </a:rPr>
                        <a:t>２</a:t>
                      </a:r>
                      <a:r>
                        <a:rPr lang="en-US" altLang="ja-JP" sz="4000" b="1" i="0" u="none" strike="noStrike" dirty="0">
                          <a:solidFill>
                            <a:srgbClr val="000000"/>
                          </a:solidFill>
                          <a:latin typeface="ＭＳ Ｐゴシック"/>
                        </a:rPr>
                        <a:t>,</a:t>
                      </a:r>
                      <a:r>
                        <a:rPr lang="ja-JP" altLang="en-US" sz="4000" b="1" i="0" u="none" strike="noStrike" dirty="0">
                          <a:solidFill>
                            <a:srgbClr val="000000"/>
                          </a:solidFill>
                          <a:latin typeface="ＭＳ Ｐゴシック"/>
                        </a:rPr>
                        <a:t>３７１　</a:t>
                      </a:r>
                      <a:endParaRPr lang="en-US" altLang="ja-JP" sz="4000" b="1" i="0" u="none" strike="noStrike" dirty="0">
                        <a:solidFill>
                          <a:srgbClr val="000000"/>
                        </a:solidFill>
                        <a:latin typeface="ＭＳ Ｐゴシック"/>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ja-JP" altLang="en-US" sz="4000" b="1" dirty="0">
                          <a:latin typeface="ＭＳ Ｐゴシック" panose="020B0600070205080204" pitchFamily="50" charset="-128"/>
                          <a:ea typeface="ＭＳ Ｐゴシック" panose="020B0600070205080204" pitchFamily="50" charset="-128"/>
                        </a:rPr>
                        <a:t>２</a:t>
                      </a:r>
                      <a:r>
                        <a:rPr lang="en-US" altLang="ja-JP" sz="4000" b="1" dirty="0">
                          <a:latin typeface="ＭＳ Ｐゴシック" panose="020B0600070205080204" pitchFamily="50" charset="-128"/>
                          <a:ea typeface="ＭＳ Ｐゴシック" panose="020B0600070205080204" pitchFamily="50" charset="-128"/>
                        </a:rPr>
                        <a:t>,</a:t>
                      </a:r>
                      <a:r>
                        <a:rPr lang="ja-JP" altLang="en-US" sz="4000" b="1" dirty="0">
                          <a:latin typeface="ＭＳ Ｐゴシック" panose="020B0600070205080204" pitchFamily="50" charset="-128"/>
                          <a:ea typeface="ＭＳ Ｐゴシック" panose="020B0600070205080204" pitchFamily="50" charset="-128"/>
                        </a:rPr>
                        <a:t>３０１</a:t>
                      </a: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ja-JP" altLang="en-US" sz="4000" b="1" baseline="0" dirty="0">
                          <a:solidFill>
                            <a:srgbClr val="FF0000"/>
                          </a:solidFill>
                          <a:latin typeface="ＭＳ Ｐゴシック" panose="020B0600070205080204" pitchFamily="50" charset="-128"/>
                          <a:ea typeface="ＭＳ Ｐゴシック" panose="020B0600070205080204" pitchFamily="50" charset="-128"/>
                        </a:rPr>
                        <a:t>▲７０</a:t>
                      </a:r>
                      <a:endParaRPr lang="ja-JP" altLang="en-US" sz="4000" b="1" dirty="0">
                        <a:solidFill>
                          <a:srgbClr val="FF0000"/>
                        </a:solidFill>
                        <a:latin typeface="ＭＳ Ｐゴシック" panose="020B0600070205080204" pitchFamily="50" charset="-128"/>
                        <a:ea typeface="ＭＳ Ｐゴシック" panose="020B0600070205080204" pitchFamily="50" charset="-128"/>
                      </a:endParaRPr>
                    </a:p>
                  </a:txBody>
                  <a:tcPr marL="5801" marR="5801" marT="773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4264">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正会員計 </a:t>
                      </a:r>
                    </a:p>
                  </a:txBody>
                  <a:tcPr marL="68580" marR="68580"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algn="ctr" rtl="0" fontAlgn="ctr"/>
                      <a:r>
                        <a:rPr lang="ja-JP" altLang="en-US" sz="4000" b="1" i="0" u="none" strike="noStrike" dirty="0">
                          <a:solidFill>
                            <a:srgbClr val="FF00FF"/>
                          </a:solidFill>
                          <a:latin typeface="ＭＳ Ｐゴシック"/>
                        </a:rPr>
                        <a:t>３</a:t>
                      </a:r>
                      <a:r>
                        <a:rPr lang="en-US" altLang="ja-JP" sz="4000" b="1" i="0" u="none" strike="noStrike" dirty="0">
                          <a:solidFill>
                            <a:srgbClr val="FF00FF"/>
                          </a:solidFill>
                          <a:latin typeface="ＭＳ Ｐゴシック"/>
                        </a:rPr>
                        <a:t>,</a:t>
                      </a:r>
                      <a:r>
                        <a:rPr lang="ja-JP" altLang="en-US" sz="4000" b="1" i="0" u="none" strike="noStrike" dirty="0">
                          <a:solidFill>
                            <a:srgbClr val="FF00FF"/>
                          </a:solidFill>
                          <a:latin typeface="ＭＳ Ｐゴシック"/>
                        </a:rPr>
                        <a:t>５２１</a:t>
                      </a:r>
                      <a:endParaRPr lang="en-US" altLang="ja-JP" sz="4000" b="1" i="0" u="none" strike="noStrike" dirty="0">
                        <a:solidFill>
                          <a:srgbClr val="FF00FF"/>
                        </a:solidFill>
                        <a:latin typeface="ＭＳ Ｐゴシック"/>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algn="ctr"/>
                      <a:r>
                        <a:rPr lang="ja-JP" altLang="en-US" sz="4000" b="1" dirty="0">
                          <a:solidFill>
                            <a:srgbClr val="FF00FF"/>
                          </a:solidFill>
                          <a:latin typeface="ＭＳ Ｐゴシック" panose="020B0600070205080204" pitchFamily="50" charset="-128"/>
                          <a:ea typeface="ＭＳ Ｐゴシック" panose="020B0600070205080204" pitchFamily="50" charset="-128"/>
                        </a:rPr>
                        <a:t>３</a:t>
                      </a:r>
                      <a:r>
                        <a:rPr lang="en-US" altLang="ja-JP" sz="4000" b="1" dirty="0">
                          <a:solidFill>
                            <a:srgbClr val="FF00FF"/>
                          </a:solidFill>
                          <a:latin typeface="ＭＳ Ｐゴシック" panose="020B0600070205080204" pitchFamily="50" charset="-128"/>
                          <a:ea typeface="ＭＳ Ｐゴシック" panose="020B0600070205080204" pitchFamily="50" charset="-128"/>
                        </a:rPr>
                        <a:t>,</a:t>
                      </a:r>
                      <a:r>
                        <a:rPr lang="ja-JP" altLang="en-US" sz="4000" b="1" dirty="0">
                          <a:solidFill>
                            <a:srgbClr val="FF00FF"/>
                          </a:solidFill>
                          <a:latin typeface="ＭＳ Ｐゴシック" panose="020B0600070205080204" pitchFamily="50" charset="-128"/>
                          <a:ea typeface="ＭＳ Ｐゴシック" panose="020B0600070205080204" pitchFamily="50" charset="-128"/>
                        </a:rPr>
                        <a:t>４５８</a:t>
                      </a: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FF0000"/>
                          </a:solidFill>
                          <a:effectLst/>
                          <a:uLnTx/>
                          <a:uFillTx/>
                          <a:latin typeface="ＭＳ Ｐゴシック" panose="020B0600070205080204" pitchFamily="50" charset="-128"/>
                          <a:ea typeface="+mn-ea"/>
                          <a:cs typeface="+mn-cs"/>
                        </a:rPr>
                        <a:t>▲６３</a:t>
                      </a:r>
                      <a:endParaRPr lang="ja-JP" altLang="en-US" sz="4000" b="1" dirty="0">
                        <a:solidFill>
                          <a:srgbClr val="FF00FF"/>
                        </a:solidFill>
                        <a:latin typeface="ＭＳ Ｐゴシック" panose="020B0600070205080204" pitchFamily="50" charset="-128"/>
                        <a:ea typeface="ＭＳ Ｐゴシック" panose="020B0600070205080204" pitchFamily="50" charset="-128"/>
                      </a:endParaRPr>
                    </a:p>
                  </a:txBody>
                  <a:tcPr marL="5801" marR="5801" marT="773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732721">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特別会員 </a:t>
                      </a:r>
                    </a:p>
                  </a:txBody>
                  <a:tcPr marL="68580" marR="68580"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ja-JP" altLang="en-US" sz="4000" b="1" i="0" u="none" strike="noStrike" dirty="0">
                          <a:solidFill>
                            <a:srgbClr val="000000"/>
                          </a:solidFill>
                          <a:latin typeface="ＭＳ Ｐゴシック"/>
                        </a:rPr>
                        <a:t>  </a:t>
                      </a:r>
                      <a:r>
                        <a:rPr lang="en-US" altLang="ja-JP" sz="4000" b="1" i="0" u="none" strike="noStrike" dirty="0">
                          <a:solidFill>
                            <a:srgbClr val="000000"/>
                          </a:solidFill>
                          <a:latin typeface="ＭＳ Ｐゴシック"/>
                        </a:rPr>
                        <a:t> </a:t>
                      </a:r>
                      <a:r>
                        <a:rPr lang="ja-JP" altLang="en-US" sz="4000" b="1" i="0" u="none" strike="noStrike" dirty="0">
                          <a:solidFill>
                            <a:srgbClr val="000000"/>
                          </a:solidFill>
                          <a:latin typeface="ＭＳ Ｐゴシック"/>
                        </a:rPr>
                        <a:t>３０４</a:t>
                      </a:r>
                      <a:endParaRPr lang="en-US" altLang="ja-JP" sz="4000" b="1" i="0" u="none" strike="noStrike" dirty="0">
                        <a:solidFill>
                          <a:srgbClr val="000000"/>
                        </a:solidFill>
                        <a:latin typeface="ＭＳ Ｐゴシック"/>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ja-JP" altLang="en-US" sz="4000" b="1" dirty="0">
                          <a:latin typeface="ＭＳ Ｐゴシック" panose="020B0600070205080204" pitchFamily="50" charset="-128"/>
                          <a:ea typeface="ＭＳ Ｐゴシック" panose="020B0600070205080204" pitchFamily="50" charset="-128"/>
                        </a:rPr>
                        <a:t>　 ２９６</a:t>
                      </a: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4000" b="1" dirty="0">
                          <a:solidFill>
                            <a:srgbClr val="FF0000"/>
                          </a:solidFill>
                          <a:latin typeface="ＭＳ Ｐゴシック" panose="020B0600070205080204" pitchFamily="50" charset="-128"/>
                          <a:ea typeface="ＭＳ Ｐゴシック" panose="020B0600070205080204" pitchFamily="50" charset="-128"/>
                        </a:rPr>
                        <a:t>▲　８</a:t>
                      </a:r>
                    </a:p>
                  </a:txBody>
                  <a:tcPr marL="5801" marR="5801" marT="773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4264">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協力会員 </a:t>
                      </a:r>
                    </a:p>
                  </a:txBody>
                  <a:tcPr marL="68580" marR="68580"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rtl="0" fontAlgn="ctr"/>
                      <a:r>
                        <a:rPr lang="en-US" altLang="ja-JP" sz="4000" b="1" i="0" u="none" strike="noStrike" dirty="0">
                          <a:solidFill>
                            <a:srgbClr val="000000"/>
                          </a:solidFill>
                          <a:latin typeface="ＭＳ Ｐゴシック"/>
                        </a:rPr>
                        <a:t>    </a:t>
                      </a:r>
                      <a:r>
                        <a:rPr lang="ja-JP" altLang="en-US" sz="4000" b="1" i="0" u="none" strike="noStrike" dirty="0">
                          <a:solidFill>
                            <a:srgbClr val="000000"/>
                          </a:solidFill>
                          <a:latin typeface="ＭＳ Ｐゴシック"/>
                        </a:rPr>
                        <a:t>　</a:t>
                      </a:r>
                      <a:r>
                        <a:rPr lang="en-US" altLang="ja-JP" sz="4000" b="1" i="0" u="none" strike="noStrike" dirty="0">
                          <a:solidFill>
                            <a:srgbClr val="000000"/>
                          </a:solidFill>
                          <a:latin typeface="ＭＳ Ｐゴシック"/>
                        </a:rPr>
                        <a:t> </a:t>
                      </a:r>
                      <a:r>
                        <a:rPr lang="ja-JP" altLang="en-US" sz="4000" b="1" i="0" u="none" strike="noStrike" dirty="0">
                          <a:solidFill>
                            <a:srgbClr val="000000"/>
                          </a:solidFill>
                          <a:latin typeface="ＭＳ Ｐゴシック"/>
                        </a:rPr>
                        <a:t>１</a:t>
                      </a:r>
                      <a:endParaRPr lang="en-US" altLang="ja-JP" sz="4000" b="1" i="0" u="none" strike="noStrike" dirty="0">
                        <a:solidFill>
                          <a:srgbClr val="000000"/>
                        </a:solidFill>
                        <a:latin typeface="ＭＳ Ｐゴシック"/>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ja-JP" altLang="en-US" sz="4000" b="1" dirty="0">
                          <a:latin typeface="ＭＳ Ｐゴシック" panose="020B0600070205080204" pitchFamily="50" charset="-128"/>
                          <a:ea typeface="ＭＳ Ｐゴシック" panose="020B0600070205080204" pitchFamily="50" charset="-128"/>
                        </a:rPr>
                        <a:t>　　　</a:t>
                      </a:r>
                      <a:r>
                        <a:rPr lang="ja-JP" altLang="en-US" sz="4000" b="1" baseline="0" dirty="0">
                          <a:latin typeface="ＭＳ Ｐゴシック" panose="020B0600070205080204" pitchFamily="50" charset="-128"/>
                          <a:ea typeface="ＭＳ Ｐゴシック" panose="020B0600070205080204" pitchFamily="50" charset="-128"/>
                        </a:rPr>
                        <a:t> ０</a:t>
                      </a:r>
                      <a:endParaRPr lang="ja-JP" altLang="en-US" sz="4000" b="1" dirty="0">
                        <a:latin typeface="ＭＳ Ｐゴシック" panose="020B0600070205080204" pitchFamily="50" charset="-128"/>
                        <a:ea typeface="ＭＳ Ｐゴシック" panose="020B0600070205080204" pitchFamily="50" charset="-128"/>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4000" b="1" dirty="0">
                          <a:solidFill>
                            <a:srgbClr val="FF0000"/>
                          </a:solidFill>
                          <a:latin typeface="ＭＳ Ｐゴシック" panose="020B0600070205080204" pitchFamily="50" charset="-128"/>
                          <a:ea typeface="+mn-ea"/>
                        </a:rPr>
                        <a:t>▲　１</a:t>
                      </a:r>
                      <a:r>
                        <a:rPr lang="ja-JP" altLang="en-US" sz="4000" b="1" dirty="0">
                          <a:latin typeface="ＭＳ Ｐゴシック" panose="020B0600070205080204" pitchFamily="50" charset="-128"/>
                          <a:ea typeface="ＭＳ Ｐゴシック" panose="020B0600070205080204" pitchFamily="50" charset="-128"/>
                        </a:rPr>
                        <a:t>　　 </a:t>
                      </a:r>
                    </a:p>
                  </a:txBody>
                  <a:tcPr marL="5801" marR="5801" marT="773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32721">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800" b="1" i="0" u="none" strike="noStrike" cap="none" normalizeH="0" baseline="0" dirty="0">
                          <a:ln>
                            <a:noFill/>
                          </a:ln>
                          <a:solidFill>
                            <a:srgbClr val="3333FF"/>
                          </a:solidFill>
                          <a:effectLst/>
                          <a:latin typeface="Times New Roman" panose="02020603050405020304" pitchFamily="18" charset="0"/>
                          <a:ea typeface="ＭＳ Ｐゴシック" panose="020B0600070205080204" pitchFamily="50" charset="-128"/>
                        </a:rPr>
                        <a:t>会員総数</a:t>
                      </a:r>
                    </a:p>
                  </a:txBody>
                  <a:tcPr marL="68580" marR="68580"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rtl="0" fontAlgn="ctr"/>
                      <a:r>
                        <a:rPr lang="ja-JP" altLang="en-US" sz="4000" b="1" i="0" u="none" strike="noStrike" dirty="0">
                          <a:solidFill>
                            <a:srgbClr val="3333FF"/>
                          </a:solidFill>
                          <a:latin typeface="ＭＳ Ｐゴシック"/>
                        </a:rPr>
                        <a:t>３</a:t>
                      </a:r>
                      <a:r>
                        <a:rPr lang="en-US" altLang="ja-JP" sz="4000" b="1" i="0" u="none" strike="noStrike" dirty="0">
                          <a:solidFill>
                            <a:srgbClr val="3333FF"/>
                          </a:solidFill>
                          <a:latin typeface="ＭＳ Ｐゴシック"/>
                        </a:rPr>
                        <a:t>,</a:t>
                      </a:r>
                      <a:r>
                        <a:rPr lang="ja-JP" altLang="en-US" sz="4000" b="1" i="0" u="none" strike="noStrike" dirty="0">
                          <a:solidFill>
                            <a:srgbClr val="3333FF"/>
                          </a:solidFill>
                          <a:latin typeface="ＭＳ Ｐゴシック"/>
                        </a:rPr>
                        <a:t>８２６</a:t>
                      </a:r>
                      <a:endParaRPr lang="en-US" altLang="ja-JP" sz="4000" b="1" i="0" u="none" strike="noStrike" dirty="0">
                        <a:solidFill>
                          <a:srgbClr val="3333FF"/>
                        </a:solidFill>
                        <a:latin typeface="ＭＳ Ｐゴシック"/>
                      </a:endParaRP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ja-JP" altLang="en-US" sz="4000" b="1" dirty="0">
                          <a:solidFill>
                            <a:srgbClr val="3333FF"/>
                          </a:solidFill>
                          <a:latin typeface="ＭＳ Ｐゴシック" panose="020B0600070205080204" pitchFamily="50" charset="-128"/>
                          <a:ea typeface="ＭＳ Ｐゴシック" panose="020B0600070205080204" pitchFamily="50" charset="-128"/>
                        </a:rPr>
                        <a:t>３</a:t>
                      </a:r>
                      <a:r>
                        <a:rPr lang="en-US" altLang="ja-JP" sz="4000" b="1" dirty="0">
                          <a:solidFill>
                            <a:srgbClr val="3333FF"/>
                          </a:solidFill>
                          <a:latin typeface="ＭＳ Ｐゴシック" panose="020B0600070205080204" pitchFamily="50" charset="-128"/>
                          <a:ea typeface="ＭＳ Ｐゴシック" panose="020B0600070205080204" pitchFamily="50" charset="-128"/>
                        </a:rPr>
                        <a:t>,</a:t>
                      </a:r>
                      <a:r>
                        <a:rPr lang="ja-JP" altLang="en-US" sz="4000" b="1" dirty="0">
                          <a:solidFill>
                            <a:srgbClr val="3333FF"/>
                          </a:solidFill>
                          <a:latin typeface="ＭＳ Ｐゴシック" panose="020B0600070205080204" pitchFamily="50" charset="-128"/>
                          <a:ea typeface="ＭＳ Ｐゴシック" panose="020B0600070205080204" pitchFamily="50" charset="-128"/>
                        </a:rPr>
                        <a:t>７５４</a:t>
                      </a:r>
                    </a:p>
                  </a:txBody>
                  <a:tcPr marL="5801" marR="5801"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ja-JP" altLang="en-US" sz="4000" b="1" dirty="0">
                          <a:solidFill>
                            <a:srgbClr val="FF0000"/>
                          </a:solidFill>
                          <a:latin typeface="ＭＳ Ｐゴシック" panose="020B0600070205080204" pitchFamily="50" charset="-128"/>
                          <a:ea typeface="ＭＳ Ｐゴシック" panose="020B0600070205080204" pitchFamily="50" charset="-128"/>
                        </a:rPr>
                        <a:t>▲７２</a:t>
                      </a:r>
                    </a:p>
                  </a:txBody>
                  <a:tcPr marL="5801" marR="5801" marT="7735"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1051052">
                <a:tc gridSpan="4">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1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endParaRPr kumimoji="0"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0"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入会者：５２名、　退会者：</a:t>
                      </a:r>
                      <a:r>
                        <a:rPr kumimoji="0" lang="ja-JP" altLang="en-US" sz="2800" b="1"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１２４</a:t>
                      </a:r>
                      <a:r>
                        <a:rPr kumimoji="0"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名 （内</a:t>
                      </a:r>
                      <a:r>
                        <a:rPr kumimoji="0" lang="ja-JP" altLang="en-US" sz="2800" b="0" i="0" u="none" strike="noStrike" cap="none" normalizeH="0" baseline="0" dirty="0">
                          <a:ln>
                            <a:noFill/>
                          </a:ln>
                          <a:solidFill>
                            <a:srgbClr val="FF0000"/>
                          </a:solidFill>
                          <a:effectLst/>
                          <a:latin typeface="Times New Roman" panose="02020603050405020304" pitchFamily="18" charset="0"/>
                          <a:ea typeface="ＭＳ Ｐゴシック" panose="020B0600070205080204" pitchFamily="50" charset="-128"/>
                        </a:rPr>
                        <a:t>６３</a:t>
                      </a:r>
                      <a:r>
                        <a:rPr kumimoji="0"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名ご逝去）</a:t>
                      </a:r>
                      <a:r>
                        <a:rPr kumimoji="0" lang="ja-JP" altLang="en-US" sz="2800" b="0" i="0" u="none" strike="noStrike" cap="none" normalizeH="0" baseline="0" dirty="0">
                          <a:ln>
                            <a:noFill/>
                          </a:ln>
                          <a:solidFill>
                            <a:srgbClr val="FF0000"/>
                          </a:solidFill>
                          <a:effectLst/>
                          <a:latin typeface="Times New Roman" panose="02020603050405020304" pitchFamily="18" charset="0"/>
                          <a:ea typeface="ＭＳ Ｐゴシック" panose="020B0600070205080204" pitchFamily="50" charset="-128"/>
                        </a:rPr>
                        <a:t>　</a:t>
                      </a:r>
                      <a:endParaRPr kumimoji="0"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68580" marR="68580" marT="45708" marB="45708"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90004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2303748" y="260648"/>
            <a:ext cx="4771554" cy="576263"/>
          </a:xfrm>
          <a:solidFill>
            <a:srgbClr val="00FFFF"/>
          </a:solidFill>
          <a:ln>
            <a:solidFill>
              <a:schemeClr val="tx1"/>
            </a:solidFill>
          </a:ln>
        </p:spPr>
        <p:txBody>
          <a:bodyPr>
            <a:normAutofit fontScale="90000"/>
          </a:bodyPr>
          <a:lstStyle/>
          <a:p>
            <a:pPr algn="ctr">
              <a:defRPr/>
            </a:pPr>
            <a:r>
              <a:rPr lang="ja-JP" altLang="en-US" sz="3600" b="1" dirty="0">
                <a:latin typeface="+mj-ea"/>
              </a:rPr>
              <a:t>主　要　</a:t>
            </a:r>
            <a:r>
              <a:rPr lang="ja-JP" altLang="ja-JP" sz="3600" b="1" dirty="0">
                <a:latin typeface="+mj-ea"/>
              </a:rPr>
              <a:t>議</a:t>
            </a:r>
            <a:r>
              <a:rPr lang="en-US" altLang="ja-JP" sz="3600" b="1" dirty="0">
                <a:latin typeface="+mj-ea"/>
              </a:rPr>
              <a:t>   </a:t>
            </a:r>
            <a:r>
              <a:rPr lang="ja-JP" altLang="ja-JP" sz="3600" b="1" dirty="0">
                <a:latin typeface="+mj-ea"/>
              </a:rPr>
              <a:t>題</a:t>
            </a:r>
            <a:r>
              <a:rPr lang="ja-JP" altLang="ja-JP" sz="600" b="1" dirty="0"/>
              <a:t>　</a:t>
            </a:r>
            <a:endParaRPr lang="ja-JP" altLang="en-US" dirty="0"/>
          </a:p>
        </p:txBody>
      </p:sp>
      <p:sp>
        <p:nvSpPr>
          <p:cNvPr id="4099" name="コンテンツ プレースホルダ 3"/>
          <p:cNvSpPr>
            <a:spLocks noGrp="1"/>
          </p:cNvSpPr>
          <p:nvPr>
            <p:ph idx="1"/>
          </p:nvPr>
        </p:nvSpPr>
        <p:spPr>
          <a:xfrm>
            <a:off x="1017117" y="908720"/>
            <a:ext cx="7344816" cy="5688632"/>
          </a:xfrm>
          <a:ln>
            <a:solidFill>
              <a:schemeClr val="tx1"/>
            </a:solidFill>
          </a:ln>
        </p:spPr>
        <p:txBody>
          <a:bodyPr>
            <a:normAutofit fontScale="85000" lnSpcReduction="10000"/>
          </a:bodyPr>
          <a:lstStyle/>
          <a:p>
            <a:pPr>
              <a:buFontTx/>
              <a:buNone/>
              <a:defRPr/>
            </a:pPr>
            <a:endParaRPr lang="en-US" altLang="ja-JP" sz="400" dirty="0"/>
          </a:p>
          <a:p>
            <a:pPr marL="0" indent="0">
              <a:lnSpc>
                <a:spcPts val="3000"/>
              </a:lnSpc>
              <a:buNone/>
              <a:defRPr/>
            </a:pPr>
            <a:r>
              <a:rPr lang="ja-JP" altLang="en-US" dirty="0"/>
              <a:t>◎　審議・報告事項　</a:t>
            </a:r>
            <a:endParaRPr lang="en-US" altLang="ja-JP" dirty="0"/>
          </a:p>
          <a:p>
            <a:pPr>
              <a:lnSpc>
                <a:spcPts val="3000"/>
              </a:lnSpc>
              <a:buFontTx/>
              <a:buNone/>
              <a:defRPr/>
            </a:pPr>
            <a:r>
              <a:rPr lang="ja-JP" altLang="en-US" dirty="0"/>
              <a:t>　</a:t>
            </a:r>
            <a:r>
              <a:rPr lang="ja-JP" altLang="en-US" sz="2800" b="1" dirty="0"/>
              <a:t>１．県令和４年度事業計画（案）審議</a:t>
            </a:r>
            <a:endParaRPr lang="en-US" altLang="ja-JP" sz="2800" b="1" dirty="0"/>
          </a:p>
          <a:p>
            <a:pPr>
              <a:lnSpc>
                <a:spcPts val="3000"/>
              </a:lnSpc>
              <a:buFontTx/>
              <a:buNone/>
              <a:defRPr/>
            </a:pPr>
            <a:r>
              <a:rPr lang="ja-JP" altLang="en-US" sz="2800" b="1" dirty="0"/>
              <a:t>　２．県令和４年度予算（案）審議　</a:t>
            </a:r>
            <a:endParaRPr lang="en-US" altLang="ja-JP" sz="2800" b="1" dirty="0"/>
          </a:p>
          <a:p>
            <a:pPr>
              <a:lnSpc>
                <a:spcPts val="3000"/>
              </a:lnSpc>
              <a:buFontTx/>
              <a:buNone/>
              <a:defRPr/>
            </a:pPr>
            <a:r>
              <a:rPr lang="ja-JP" altLang="en-US" sz="2800" b="1" dirty="0"/>
              <a:t>　３．本部総会の議決権行使・委任状作成要領</a:t>
            </a:r>
            <a:endParaRPr lang="en-US" altLang="ja-JP" sz="2800" b="1" dirty="0"/>
          </a:p>
          <a:p>
            <a:pPr>
              <a:lnSpc>
                <a:spcPts val="3000"/>
              </a:lnSpc>
              <a:buNone/>
              <a:defRPr/>
            </a:pPr>
            <a:r>
              <a:rPr lang="ja-JP" altLang="en-US" sz="2800" b="1" dirty="0"/>
              <a:t>　４．支部長の</a:t>
            </a:r>
            <a:r>
              <a:rPr lang="ja-JP" altLang="en-US" sz="2800" b="1"/>
              <a:t>任期延長</a:t>
            </a:r>
            <a:endParaRPr lang="en-US" altLang="ja-JP" sz="2800" b="1" dirty="0"/>
          </a:p>
          <a:p>
            <a:pPr marL="0" indent="0">
              <a:lnSpc>
                <a:spcPts val="3000"/>
              </a:lnSpc>
              <a:buNone/>
              <a:defRPr/>
            </a:pPr>
            <a:r>
              <a:rPr lang="ja-JP" altLang="en-US" dirty="0"/>
              <a:t>◎　連絡事項</a:t>
            </a:r>
            <a:endParaRPr lang="en-US" altLang="ja-JP" dirty="0"/>
          </a:p>
          <a:p>
            <a:pPr marL="0" indent="0">
              <a:lnSpc>
                <a:spcPts val="3000"/>
              </a:lnSpc>
              <a:buNone/>
              <a:defRPr/>
            </a:pPr>
            <a:r>
              <a:rPr lang="ja-JP" altLang="en-US" dirty="0"/>
              <a:t>　</a:t>
            </a:r>
            <a:r>
              <a:rPr lang="ja-JP" altLang="en-US" sz="2800" b="1" dirty="0"/>
              <a:t>１．会計（決算）業務</a:t>
            </a:r>
            <a:endParaRPr lang="en-US" altLang="ja-JP" sz="2800" b="1" dirty="0"/>
          </a:p>
          <a:p>
            <a:pPr marL="0" indent="0">
              <a:lnSpc>
                <a:spcPts val="3000"/>
              </a:lnSpc>
              <a:buNone/>
              <a:defRPr/>
            </a:pPr>
            <a:r>
              <a:rPr lang="ja-JP" altLang="en-US" sz="2800" b="1" dirty="0"/>
              <a:t>　２．年度末等報告に関する留意事項等</a:t>
            </a:r>
            <a:endParaRPr lang="en-US" altLang="ja-JP" sz="2800" b="1" dirty="0"/>
          </a:p>
          <a:p>
            <a:pPr marL="0" indent="0">
              <a:lnSpc>
                <a:spcPts val="3000"/>
              </a:lnSpc>
              <a:buNone/>
              <a:defRPr/>
            </a:pPr>
            <a:r>
              <a:rPr lang="ja-JP" altLang="en-US" sz="2800" b="1" dirty="0"/>
              <a:t>　３．県主要役員等の選出依頼</a:t>
            </a:r>
            <a:endParaRPr lang="en-US" altLang="ja-JP" sz="2800" b="1" dirty="0"/>
          </a:p>
          <a:p>
            <a:pPr marL="0" indent="0">
              <a:lnSpc>
                <a:spcPts val="3000"/>
              </a:lnSpc>
              <a:buNone/>
              <a:defRPr/>
            </a:pPr>
            <a:r>
              <a:rPr lang="ja-JP" altLang="en-US" dirty="0"/>
              <a:t>◎　緊急動議</a:t>
            </a:r>
            <a:endParaRPr lang="en-US" altLang="ja-JP" dirty="0"/>
          </a:p>
          <a:p>
            <a:pPr marL="0" indent="0">
              <a:lnSpc>
                <a:spcPts val="3000"/>
              </a:lnSpc>
              <a:buNone/>
              <a:defRPr/>
            </a:pPr>
            <a:r>
              <a:rPr lang="ja-JP" altLang="en-US" sz="2800" dirty="0"/>
              <a:t>　　　</a:t>
            </a:r>
            <a:r>
              <a:rPr lang="ja-JP" altLang="en-US" sz="2800" b="1" dirty="0"/>
              <a:t>県予算の暫定試行について</a:t>
            </a:r>
            <a:endParaRPr lang="en-US" altLang="ja-JP" sz="2800" b="1" dirty="0"/>
          </a:p>
          <a:p>
            <a:pPr marL="0" lvl="0" indent="0">
              <a:lnSpc>
                <a:spcPts val="3000"/>
              </a:lnSpc>
              <a:buNone/>
              <a:defRPr/>
            </a:pPr>
            <a:r>
              <a:rPr lang="ja-JP" altLang="en-US" dirty="0"/>
              <a:t>◎　その他・質疑応答</a:t>
            </a:r>
            <a:endParaRPr lang="en-US" altLang="ja-JP" dirty="0"/>
          </a:p>
          <a:p>
            <a:pPr>
              <a:buFontTx/>
              <a:buNone/>
              <a:defRPr/>
            </a:pPr>
            <a:endParaRPr lang="en-US" altLang="ja-JP" sz="700" dirty="0"/>
          </a:p>
          <a:p>
            <a:pPr>
              <a:buFontTx/>
              <a:buNone/>
              <a:defRPr/>
            </a:pPr>
            <a:endParaRPr lang="en-US" altLang="ja-JP" dirty="0"/>
          </a:p>
        </p:txBody>
      </p:sp>
    </p:spTree>
    <p:extLst>
      <p:ext uri="{BB962C8B-B14F-4D97-AF65-F5344CB8AC3E}">
        <p14:creationId xmlns:p14="http://schemas.microsoft.com/office/powerpoint/2010/main" val="560997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9611" y="332656"/>
            <a:ext cx="6984777" cy="659160"/>
          </a:xfrm>
          <a:solidFill>
            <a:srgbClr val="66FFFF"/>
          </a:solidFill>
          <a:ln>
            <a:solidFill>
              <a:schemeClr val="tx1"/>
            </a:solidFill>
          </a:ln>
        </p:spPr>
        <p:txBody>
          <a:bodyPr>
            <a:normAutofit/>
          </a:bodyPr>
          <a:lstStyle/>
          <a:p>
            <a:r>
              <a:rPr kumimoji="1" lang="ja-JP" altLang="en-US" sz="3200" dirty="0"/>
              <a:t>令和４年度県事業計画（案）審議　　</a:t>
            </a:r>
          </a:p>
        </p:txBody>
      </p:sp>
      <p:sp>
        <p:nvSpPr>
          <p:cNvPr id="3" name="コンテンツ プレースホルダー 2"/>
          <p:cNvSpPr>
            <a:spLocks noGrp="1"/>
          </p:cNvSpPr>
          <p:nvPr>
            <p:ph idx="1"/>
          </p:nvPr>
        </p:nvSpPr>
        <p:spPr>
          <a:xfrm>
            <a:off x="1044615" y="1052736"/>
            <a:ext cx="7335047" cy="5558158"/>
          </a:xfrm>
          <a:ln>
            <a:solidFill>
              <a:schemeClr val="accent1"/>
            </a:solidFill>
          </a:ln>
        </p:spPr>
        <p:txBody>
          <a:bodyPr>
            <a:normAutofit fontScale="40000" lnSpcReduction="20000"/>
          </a:bodyPr>
          <a:lstStyle/>
          <a:p>
            <a:pPr marL="0" indent="0">
              <a:buFont typeface="Wingdings" pitchFamily="2" charset="2"/>
              <a:buChar char="p"/>
            </a:pPr>
            <a:endParaRPr lang="en-US" altLang="ja-JP" sz="1000" dirty="0"/>
          </a:p>
          <a:p>
            <a:pPr marL="0" indent="0">
              <a:buNone/>
            </a:pPr>
            <a:r>
              <a:rPr lang="ja-JP" altLang="en-US" sz="6200" b="1">
                <a:latin typeface="+mn-ea"/>
              </a:rPr>
              <a:t>○ 令和</a:t>
            </a:r>
            <a:r>
              <a:rPr lang="ja-JP" altLang="en-US" sz="6200" b="1" dirty="0">
                <a:latin typeface="+mn-ea"/>
              </a:rPr>
              <a:t>４年度事業計画（</a:t>
            </a:r>
            <a:r>
              <a:rPr lang="ja-JP" altLang="en-US" sz="6200" b="1">
                <a:latin typeface="+mn-ea"/>
              </a:rPr>
              <a:t>案）　：　別添資料参照</a:t>
            </a:r>
            <a:endParaRPr lang="en-US" altLang="ja-JP" sz="6200" b="1" dirty="0">
              <a:latin typeface="+mn-ea"/>
            </a:endParaRPr>
          </a:p>
          <a:p>
            <a:pPr marL="0" indent="0">
              <a:buNone/>
            </a:pPr>
            <a:endParaRPr lang="en-US" altLang="ja-JP" sz="6200" b="1" dirty="0">
              <a:latin typeface="+mn-ea"/>
            </a:endParaRPr>
          </a:p>
          <a:p>
            <a:pPr marL="0" indent="0">
              <a:buNone/>
            </a:pPr>
            <a:r>
              <a:rPr lang="ja-JP" altLang="en-US" sz="6200" b="1">
                <a:latin typeface="+mn-ea"/>
              </a:rPr>
              <a:t>１．運営上の方針</a:t>
            </a:r>
            <a:endParaRPr lang="en-US" altLang="ja-JP" sz="6200" b="1" dirty="0">
              <a:latin typeface="+mn-ea"/>
            </a:endParaRPr>
          </a:p>
          <a:p>
            <a:pPr marL="0" indent="0">
              <a:buNone/>
            </a:pPr>
            <a:r>
              <a:rPr lang="ja-JP" altLang="en-US" sz="6200" b="1">
                <a:latin typeface="+mn-ea"/>
              </a:rPr>
              <a:t>　　長期化する新型コロナの感染状況を考慮した活動</a:t>
            </a:r>
            <a:endParaRPr lang="en-US" altLang="ja-JP" sz="6200" b="1" dirty="0">
              <a:latin typeface="+mn-ea"/>
            </a:endParaRPr>
          </a:p>
          <a:p>
            <a:pPr marL="0" indent="0">
              <a:lnSpc>
                <a:spcPts val="2800"/>
              </a:lnSpc>
              <a:buNone/>
            </a:pPr>
            <a:r>
              <a:rPr lang="ja-JP" altLang="en-US" sz="6200" b="1">
                <a:latin typeface="+mn-ea"/>
              </a:rPr>
              <a:t>２．主要着眼事項</a:t>
            </a:r>
            <a:endParaRPr lang="en-US" altLang="ja-JP" sz="6200" b="1" dirty="0">
              <a:latin typeface="+mn-ea"/>
            </a:endParaRPr>
          </a:p>
          <a:p>
            <a:pPr marL="0" indent="0">
              <a:lnSpc>
                <a:spcPts val="2800"/>
              </a:lnSpc>
              <a:buNone/>
            </a:pPr>
            <a:r>
              <a:rPr lang="ja-JP" altLang="en-US" sz="6200" b="1">
                <a:latin typeface="+mn-ea"/>
              </a:rPr>
              <a:t>　（１）防災ボランティア活動</a:t>
            </a:r>
            <a:endParaRPr lang="en-US" altLang="ja-JP" sz="6200" b="1" dirty="0">
              <a:latin typeface="+mn-ea"/>
            </a:endParaRPr>
          </a:p>
          <a:p>
            <a:pPr marL="0" indent="0">
              <a:lnSpc>
                <a:spcPts val="2800"/>
              </a:lnSpc>
              <a:buNone/>
            </a:pPr>
            <a:r>
              <a:rPr lang="ja-JP" altLang="en-US" sz="6200" b="1">
                <a:latin typeface="+mn-ea"/>
              </a:rPr>
              <a:t>　（２）予備自衛官等に対する支援</a:t>
            </a:r>
            <a:endParaRPr lang="en-US" altLang="ja-JP" sz="6200" b="1" dirty="0">
              <a:latin typeface="+mn-ea"/>
            </a:endParaRPr>
          </a:p>
          <a:p>
            <a:pPr marL="0" indent="0">
              <a:lnSpc>
                <a:spcPts val="2800"/>
              </a:lnSpc>
              <a:buNone/>
            </a:pPr>
            <a:r>
              <a:rPr lang="ja-JP" altLang="en-US" sz="6200" b="1">
                <a:latin typeface="+mn-ea"/>
              </a:rPr>
              <a:t>　（３）防衛セミナー（講演会）の実施</a:t>
            </a:r>
            <a:endParaRPr lang="en-US" altLang="ja-JP" sz="6200" b="1" dirty="0">
              <a:latin typeface="+mn-ea"/>
            </a:endParaRPr>
          </a:p>
          <a:p>
            <a:pPr marL="0" indent="0">
              <a:lnSpc>
                <a:spcPts val="2800"/>
              </a:lnSpc>
              <a:buNone/>
            </a:pPr>
            <a:r>
              <a:rPr lang="ja-JP" altLang="en-US" sz="6200" b="1">
                <a:latin typeface="+mn-ea"/>
              </a:rPr>
              <a:t>　（４）慰霊顕彰事業に実施、支援</a:t>
            </a:r>
            <a:endParaRPr lang="en-US" altLang="ja-JP" sz="6200" b="1" dirty="0">
              <a:latin typeface="+mn-ea"/>
            </a:endParaRPr>
          </a:p>
          <a:p>
            <a:pPr marL="0" indent="0">
              <a:lnSpc>
                <a:spcPts val="2800"/>
              </a:lnSpc>
              <a:buNone/>
            </a:pPr>
            <a:r>
              <a:rPr lang="ja-JP" altLang="en-US" sz="6200" b="1">
                <a:latin typeface="+mn-ea"/>
              </a:rPr>
              <a:t>　（５）会勢の拡大</a:t>
            </a:r>
            <a:endParaRPr lang="en-US" altLang="ja-JP" sz="6200" b="1" dirty="0">
              <a:latin typeface="+mn-ea"/>
            </a:endParaRPr>
          </a:p>
          <a:p>
            <a:pPr marL="0" indent="0">
              <a:lnSpc>
                <a:spcPts val="2800"/>
              </a:lnSpc>
              <a:buNone/>
            </a:pPr>
            <a:r>
              <a:rPr lang="ja-JP" altLang="en-US" sz="6200" b="1">
                <a:latin typeface="+mn-ea"/>
              </a:rPr>
              <a:t>　（６）県隊友会の在り方検討の実施　　</a:t>
            </a:r>
            <a:endParaRPr lang="en-US" altLang="ja-JP" sz="6200" b="1" dirty="0">
              <a:latin typeface="+mn-ea"/>
            </a:endParaRPr>
          </a:p>
          <a:p>
            <a:pPr marL="0" indent="0">
              <a:lnSpc>
                <a:spcPts val="2800"/>
              </a:lnSpc>
              <a:buNone/>
            </a:pPr>
            <a:r>
              <a:rPr lang="ja-JP" altLang="en-US" sz="6200" b="1">
                <a:latin typeface="+mn-ea"/>
              </a:rPr>
              <a:t>３．主要</a:t>
            </a:r>
            <a:r>
              <a:rPr lang="ja-JP" altLang="en-US" sz="6200" b="1" dirty="0">
                <a:latin typeface="+mn-ea"/>
              </a:rPr>
              <a:t>業務予定  </a:t>
            </a:r>
            <a:r>
              <a:rPr lang="ja-JP" altLang="en-US" sz="6200" b="1">
                <a:latin typeface="+mn-ea"/>
              </a:rPr>
              <a:t>：  細部は別添資料のとおり</a:t>
            </a:r>
            <a:endParaRPr lang="en-US" altLang="ja-JP" sz="6200" b="1" dirty="0">
              <a:latin typeface="+mn-ea"/>
            </a:endParaRPr>
          </a:p>
          <a:p>
            <a:pPr marL="0" indent="0">
              <a:buNone/>
            </a:pPr>
            <a:endParaRPr lang="en-US" altLang="ja-JP" sz="2400" b="1" dirty="0">
              <a:solidFill>
                <a:srgbClr val="3333FF"/>
              </a:solidFill>
              <a:latin typeface="+mj-ea"/>
              <a:ea typeface="+mj-ea"/>
            </a:endParaRPr>
          </a:p>
          <a:p>
            <a:pPr marL="900113" indent="-539750">
              <a:buNone/>
            </a:pPr>
            <a:r>
              <a:rPr lang="ja-JP" altLang="en-US" sz="2400" b="1" dirty="0">
                <a:latin typeface="+mj-ea"/>
                <a:ea typeface="+mj-ea"/>
              </a:rPr>
              <a:t>　　</a:t>
            </a:r>
            <a:endParaRPr lang="en-US" altLang="ja-JP" sz="2400" b="1" dirty="0">
              <a:latin typeface="+mj-ea"/>
              <a:ea typeface="+mj-ea"/>
            </a:endParaRPr>
          </a:p>
          <a:p>
            <a:pPr marL="0" indent="0">
              <a:buNone/>
            </a:pPr>
            <a:endParaRPr lang="en-US" altLang="ja-JP" sz="2400" b="1" dirty="0">
              <a:latin typeface="+mj-ea"/>
              <a:ea typeface="+mj-ea"/>
            </a:endParaRPr>
          </a:p>
          <a:p>
            <a:pPr marL="0" indent="0">
              <a:buNone/>
            </a:pPr>
            <a:endParaRPr lang="en-US" altLang="ja-JP" sz="900" b="1" dirty="0">
              <a:solidFill>
                <a:srgbClr val="3333FF"/>
              </a:solidFill>
              <a:latin typeface="+mj-ea"/>
              <a:ea typeface="+mj-ea"/>
            </a:endParaRPr>
          </a:p>
        </p:txBody>
      </p:sp>
    </p:spTree>
    <p:extLst>
      <p:ext uri="{BB962C8B-B14F-4D97-AF65-F5344CB8AC3E}">
        <p14:creationId xmlns:p14="http://schemas.microsoft.com/office/powerpoint/2010/main" val="274051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63688" y="260648"/>
            <a:ext cx="5616624" cy="634082"/>
          </a:xfrm>
          <a:solidFill>
            <a:srgbClr val="00FFFF"/>
          </a:solidFill>
          <a:ln>
            <a:solidFill>
              <a:schemeClr val="tx1"/>
            </a:solidFill>
          </a:ln>
        </p:spPr>
        <p:txBody>
          <a:bodyPr>
            <a:normAutofit fontScale="90000"/>
          </a:bodyPr>
          <a:lstStyle/>
          <a:p>
            <a:br>
              <a:rPr kumimoji="1" lang="en-US" altLang="ja-JP" dirty="0"/>
            </a:br>
            <a:br>
              <a:rPr kumimoji="1" lang="en-US" altLang="ja-JP" dirty="0"/>
            </a:br>
            <a:r>
              <a:rPr kumimoji="1" lang="ja-JP" altLang="en-US" sz="3100" dirty="0"/>
              <a:t>令和</a:t>
            </a:r>
            <a:r>
              <a:rPr kumimoji="1" lang="ja-JP" altLang="en-US" sz="3100"/>
              <a:t>４年度県提出予算</a:t>
            </a:r>
            <a:r>
              <a:rPr kumimoji="1" lang="ja-JP" altLang="en-US" sz="3100" dirty="0"/>
              <a:t>（案）審議　　</a:t>
            </a:r>
            <a:br>
              <a:rPr lang="en-US" altLang="ja-JP" dirty="0"/>
            </a:br>
            <a:br>
              <a:rPr lang="en-US" altLang="ja-JP" dirty="0"/>
            </a:br>
            <a:endParaRPr kumimoji="1" lang="ja-JP" altLang="en-US" dirty="0"/>
          </a:p>
        </p:txBody>
      </p:sp>
      <p:sp>
        <p:nvSpPr>
          <p:cNvPr id="3" name="コンテンツ プレースホルダ 2"/>
          <p:cNvSpPr>
            <a:spLocks noGrp="1"/>
          </p:cNvSpPr>
          <p:nvPr>
            <p:ph idx="1"/>
          </p:nvPr>
        </p:nvSpPr>
        <p:spPr>
          <a:xfrm>
            <a:off x="611560" y="1196752"/>
            <a:ext cx="8280920" cy="3168352"/>
          </a:xfrm>
          <a:ln w="6350">
            <a:solidFill>
              <a:schemeClr val="tx1"/>
            </a:solidFill>
          </a:ln>
        </p:spPr>
        <p:txBody>
          <a:bodyPr>
            <a:normAutofit fontScale="25000" lnSpcReduction="20000"/>
          </a:bodyPr>
          <a:lstStyle/>
          <a:p>
            <a:pPr>
              <a:lnSpc>
                <a:spcPct val="120000"/>
              </a:lnSpc>
              <a:buNone/>
            </a:pPr>
            <a:r>
              <a:rPr lang="ja-JP" altLang="en-US" sz="8000" b="1"/>
              <a:t>１</a:t>
            </a:r>
            <a:r>
              <a:rPr lang="ja-JP" altLang="en-US" sz="8000" b="1" dirty="0"/>
              <a:t>．県</a:t>
            </a:r>
            <a:r>
              <a:rPr lang="ja-JP" altLang="en-US" sz="8000" b="1"/>
              <a:t>の３年度予算を</a:t>
            </a:r>
            <a:r>
              <a:rPr lang="ja-JP" altLang="en-US" sz="8000" b="1" dirty="0"/>
              <a:t>ベースに作成　</a:t>
            </a:r>
            <a:endParaRPr lang="en-US" altLang="ja-JP" sz="8000" b="1" dirty="0"/>
          </a:p>
          <a:p>
            <a:pPr>
              <a:lnSpc>
                <a:spcPct val="120000"/>
              </a:lnSpc>
              <a:buNone/>
            </a:pPr>
            <a:r>
              <a:rPr lang="ja-JP" altLang="en-US" sz="8000" b="1"/>
              <a:t>２</a:t>
            </a:r>
            <a:r>
              <a:rPr lang="ja-JP" altLang="en-US" sz="8000" b="1" dirty="0"/>
              <a:t>．経常収益</a:t>
            </a:r>
            <a:endParaRPr lang="en-US" altLang="ja-JP" sz="8000" b="1" dirty="0"/>
          </a:p>
          <a:p>
            <a:pPr>
              <a:lnSpc>
                <a:spcPct val="120000"/>
              </a:lnSpc>
              <a:buNone/>
            </a:pPr>
            <a:r>
              <a:rPr lang="ja-JP" altLang="en-US" sz="8000" b="1"/>
              <a:t>　　</a:t>
            </a:r>
            <a:r>
              <a:rPr lang="en-US" altLang="ja-JP" sz="8000" b="1" dirty="0"/>
              <a:t>    </a:t>
            </a:r>
            <a:r>
              <a:rPr lang="ja-JP" altLang="en-US" sz="8000" b="1"/>
              <a:t>正会員</a:t>
            </a:r>
            <a:r>
              <a:rPr lang="ja-JP" altLang="en-US" sz="8000" b="1" dirty="0"/>
              <a:t>会費：徴収率の向上が課題</a:t>
            </a:r>
            <a:endParaRPr lang="en-US" altLang="ja-JP" sz="8000" b="1" dirty="0"/>
          </a:p>
          <a:p>
            <a:pPr>
              <a:lnSpc>
                <a:spcPct val="120000"/>
              </a:lnSpc>
              <a:buNone/>
            </a:pPr>
            <a:r>
              <a:rPr lang="ja-JP" altLang="en-US" sz="8000" b="1">
                <a:solidFill>
                  <a:srgbClr val="3333FF"/>
                </a:solidFill>
              </a:rPr>
              <a:t>　　　　</a:t>
            </a:r>
            <a:r>
              <a:rPr lang="en-US" altLang="ja-JP" sz="8000" b="1" dirty="0">
                <a:solidFill>
                  <a:srgbClr val="3333FF"/>
                </a:solidFill>
              </a:rPr>
              <a:t>    </a:t>
            </a:r>
            <a:r>
              <a:rPr lang="ja-JP" altLang="en-US" sz="8000" b="1">
                <a:solidFill>
                  <a:srgbClr val="3333FF"/>
                </a:solidFill>
              </a:rPr>
              <a:t>即日</a:t>
            </a:r>
            <a:r>
              <a:rPr lang="ja-JP" altLang="en-US" sz="8000" b="1" dirty="0">
                <a:solidFill>
                  <a:srgbClr val="3333FF"/>
                </a:solidFill>
              </a:rPr>
              <a:t>入会会費：定年延長以前（平成３０年）の入会者数で見積</a:t>
            </a:r>
            <a:endParaRPr lang="en-US" altLang="ja-JP" sz="8000" b="1" dirty="0">
              <a:solidFill>
                <a:srgbClr val="3333FF"/>
              </a:solidFill>
            </a:endParaRPr>
          </a:p>
          <a:p>
            <a:pPr>
              <a:lnSpc>
                <a:spcPct val="120000"/>
              </a:lnSpc>
              <a:buNone/>
            </a:pPr>
            <a:r>
              <a:rPr lang="ja-JP" altLang="en-US" sz="8000" b="1"/>
              <a:t>　　</a:t>
            </a:r>
            <a:r>
              <a:rPr lang="en-US" altLang="ja-JP" sz="8000" b="1" dirty="0"/>
              <a:t>    </a:t>
            </a:r>
            <a:r>
              <a:rPr lang="ja-JP" altLang="en-US" sz="8000" b="1"/>
              <a:t>寄付</a:t>
            </a:r>
            <a:r>
              <a:rPr lang="ja-JP" altLang="en-US" sz="8000" b="1" dirty="0"/>
              <a:t>金：増加は困難　➡</a:t>
            </a:r>
            <a:r>
              <a:rPr lang="ja-JP" altLang="en-US" sz="8000" b="1" dirty="0">
                <a:solidFill>
                  <a:srgbClr val="FF0000"/>
                </a:solidFill>
              </a:rPr>
              <a:t> </a:t>
            </a:r>
            <a:r>
              <a:rPr lang="ja-JP" altLang="en-US" sz="8000" b="1" dirty="0">
                <a:latin typeface="+mn-ea"/>
              </a:rPr>
              <a:t>終身会員寄付金減少</a:t>
            </a:r>
            <a:r>
              <a:rPr lang="ja-JP" altLang="en-US" sz="8000" b="1" dirty="0">
                <a:solidFill>
                  <a:srgbClr val="FF0000"/>
                </a:solidFill>
                <a:latin typeface="+mn-ea"/>
              </a:rPr>
              <a:t>（</a:t>
            </a:r>
            <a:r>
              <a:rPr lang="en-US" altLang="ja-JP" sz="8000" b="1" dirty="0">
                <a:solidFill>
                  <a:srgbClr val="FF0000"/>
                </a:solidFill>
                <a:latin typeface="+mn-ea"/>
              </a:rPr>
              <a:t>3</a:t>
            </a:r>
            <a:r>
              <a:rPr lang="ja-JP" altLang="en-US" sz="8000" b="1" dirty="0">
                <a:solidFill>
                  <a:srgbClr val="FF0000"/>
                </a:solidFill>
                <a:latin typeface="+mn-ea"/>
              </a:rPr>
              <a:t>年連続</a:t>
            </a:r>
            <a:r>
              <a:rPr lang="en-US" altLang="ja-JP" sz="8000" b="1" dirty="0">
                <a:solidFill>
                  <a:srgbClr val="FF0000"/>
                </a:solidFill>
                <a:latin typeface="+mn-ea"/>
              </a:rPr>
              <a:t>10</a:t>
            </a:r>
            <a:r>
              <a:rPr lang="ja-JP" altLang="en-US" sz="8000" b="1" dirty="0">
                <a:solidFill>
                  <a:srgbClr val="FF0000"/>
                </a:solidFill>
                <a:latin typeface="+mn-ea"/>
              </a:rPr>
              <a:t>万減 ）</a:t>
            </a:r>
            <a:endParaRPr lang="en-US" altLang="ja-JP" sz="8000" b="1" dirty="0"/>
          </a:p>
          <a:p>
            <a:pPr>
              <a:lnSpc>
                <a:spcPct val="120000"/>
              </a:lnSpc>
              <a:buNone/>
            </a:pPr>
            <a:r>
              <a:rPr lang="ja-JP" altLang="en-US" sz="8000" b="1"/>
              <a:t>　　</a:t>
            </a:r>
            <a:r>
              <a:rPr lang="en-US" altLang="ja-JP" sz="8000" b="1" dirty="0"/>
              <a:t>    </a:t>
            </a:r>
            <a:r>
              <a:rPr lang="ja-JP" altLang="en-US" sz="8000" b="1"/>
              <a:t>事業</a:t>
            </a:r>
            <a:r>
              <a:rPr lang="ja-JP" altLang="en-US" sz="8000" b="1" dirty="0"/>
              <a:t>収益等：本部からの援助費、防災、</a:t>
            </a:r>
            <a:r>
              <a:rPr lang="ja-JP" altLang="en-US" sz="8000" b="1"/>
              <a:t>広告収入➡</a:t>
            </a:r>
            <a:r>
              <a:rPr lang="ja-JP" altLang="en-US" sz="8000" b="1">
                <a:solidFill>
                  <a:srgbClr val="FF0000"/>
                </a:solidFill>
              </a:rPr>
              <a:t> </a:t>
            </a:r>
            <a:r>
              <a:rPr lang="ja-JP" altLang="en-US" sz="8000" b="1"/>
              <a:t>微減</a:t>
            </a:r>
            <a:endParaRPr lang="en-US" altLang="ja-JP" sz="8000" b="1" dirty="0"/>
          </a:p>
          <a:p>
            <a:pPr>
              <a:lnSpc>
                <a:spcPct val="120000"/>
              </a:lnSpc>
              <a:buNone/>
            </a:pPr>
            <a:r>
              <a:rPr lang="ja-JP" altLang="en-US" sz="8000" b="1"/>
              <a:t>３</a:t>
            </a:r>
            <a:r>
              <a:rPr lang="ja-JP" altLang="en-US" sz="8000" b="1" dirty="0"/>
              <a:t>． 経常費用</a:t>
            </a:r>
            <a:endParaRPr lang="en-US" altLang="ja-JP" sz="8000" b="1" dirty="0"/>
          </a:p>
          <a:p>
            <a:pPr>
              <a:lnSpc>
                <a:spcPct val="120000"/>
              </a:lnSpc>
              <a:buNone/>
            </a:pPr>
            <a:r>
              <a:rPr lang="ja-JP" altLang="en-US" sz="8000" b="1"/>
              <a:t>　　　</a:t>
            </a:r>
            <a:r>
              <a:rPr lang="en-US" altLang="ja-JP" sz="8000" b="1" dirty="0"/>
              <a:t>  </a:t>
            </a:r>
            <a:r>
              <a:rPr lang="ja-JP" altLang="en-US" sz="8000" b="1">
                <a:solidFill>
                  <a:srgbClr val="FF0000"/>
                </a:solidFill>
              </a:rPr>
              <a:t>隊</a:t>
            </a:r>
            <a:r>
              <a:rPr lang="ja-JP" altLang="en-US" sz="8000" b="1" dirty="0">
                <a:solidFill>
                  <a:srgbClr val="FF0000"/>
                </a:solidFill>
              </a:rPr>
              <a:t>友紙代</a:t>
            </a:r>
            <a:r>
              <a:rPr lang="ja-JP" altLang="en-US" sz="8000" b="1">
                <a:solidFill>
                  <a:srgbClr val="FF0000"/>
                </a:solidFill>
              </a:rPr>
              <a:t>の値上げによる支出増（県本部、独立支部）</a:t>
            </a:r>
            <a:endParaRPr lang="en-US" altLang="ja-JP" sz="8000" b="1" dirty="0">
              <a:solidFill>
                <a:srgbClr val="FF0000"/>
              </a:solidFill>
            </a:endParaRPr>
          </a:p>
          <a:p>
            <a:pPr>
              <a:lnSpc>
                <a:spcPct val="120000"/>
              </a:lnSpc>
              <a:buNone/>
            </a:pPr>
            <a:endParaRPr lang="en-US" altLang="ja-JP" sz="8000" b="1" dirty="0">
              <a:solidFill>
                <a:srgbClr val="FF0000"/>
              </a:solidFill>
            </a:endParaRPr>
          </a:p>
          <a:p>
            <a:pPr>
              <a:lnSpc>
                <a:spcPct val="120000"/>
              </a:lnSpc>
              <a:buNone/>
            </a:pPr>
            <a:endParaRPr lang="en-US" altLang="ja-JP" sz="7200" b="1" dirty="0"/>
          </a:p>
          <a:p>
            <a:pPr>
              <a:lnSpc>
                <a:spcPct val="120000"/>
              </a:lnSpc>
              <a:buNone/>
            </a:pPr>
            <a:r>
              <a:rPr lang="ja-JP" altLang="en-US" sz="7200" b="1"/>
              <a:t>　　</a:t>
            </a:r>
            <a:r>
              <a:rPr lang="ja-JP" altLang="en-US" sz="8000" b="1">
                <a:solidFill>
                  <a:srgbClr val="FF0000"/>
                </a:solidFill>
              </a:rPr>
              <a:t>県</a:t>
            </a:r>
            <a:r>
              <a:rPr lang="ja-JP" altLang="en-US" sz="8000" b="1" dirty="0">
                <a:solidFill>
                  <a:srgbClr val="FF0000"/>
                </a:solidFill>
              </a:rPr>
              <a:t>本部の支出削減（</a:t>
            </a:r>
            <a:r>
              <a:rPr lang="ja-JP" altLang="en-US" sz="8000" b="1">
                <a:solidFill>
                  <a:srgbClr val="FF0000"/>
                </a:solidFill>
              </a:rPr>
              <a:t>案）　</a:t>
            </a:r>
            <a:r>
              <a:rPr lang="ja-JP" altLang="en-US" sz="8000" b="1">
                <a:solidFill>
                  <a:srgbClr val="3333FF"/>
                </a:solidFill>
              </a:rPr>
              <a:t>：　後ほど緊急動議において議論</a:t>
            </a:r>
            <a:endParaRPr lang="en-US" altLang="ja-JP" sz="8000" b="1" dirty="0">
              <a:solidFill>
                <a:srgbClr val="3333FF"/>
              </a:solidFill>
            </a:endParaRPr>
          </a:p>
          <a:p>
            <a:pPr>
              <a:lnSpc>
                <a:spcPct val="120000"/>
              </a:lnSpc>
              <a:buNone/>
            </a:pPr>
            <a:r>
              <a:rPr lang="ja-JP" altLang="en-US" sz="8000" b="1">
                <a:solidFill>
                  <a:srgbClr val="FF0000"/>
                </a:solidFill>
              </a:rPr>
              <a:t>　　　① 隊友紙購入費の減額</a:t>
            </a:r>
            <a:r>
              <a:rPr lang="en-US" altLang="ja-JP" sz="8000" b="1" dirty="0">
                <a:solidFill>
                  <a:srgbClr val="FF0000"/>
                </a:solidFill>
              </a:rPr>
              <a:t> </a:t>
            </a:r>
            <a:r>
              <a:rPr lang="ja-JP" altLang="en-US" sz="8000" b="1">
                <a:solidFill>
                  <a:srgbClr val="3333FF"/>
                </a:solidFill>
              </a:rPr>
              <a:t>（値上げ分を直轄支部負担）</a:t>
            </a:r>
            <a:endParaRPr lang="en-US" altLang="ja-JP" sz="8000" b="1" dirty="0">
              <a:solidFill>
                <a:srgbClr val="3333FF"/>
              </a:solidFill>
            </a:endParaRPr>
          </a:p>
          <a:p>
            <a:pPr>
              <a:lnSpc>
                <a:spcPct val="120000"/>
              </a:lnSpc>
              <a:buNone/>
            </a:pPr>
            <a:r>
              <a:rPr lang="ja-JP" altLang="en-US" sz="4800" b="1">
                <a:solidFill>
                  <a:srgbClr val="FF0000"/>
                </a:solidFill>
              </a:rPr>
              <a:t>　　　　</a:t>
            </a:r>
            <a:r>
              <a:rPr lang="en-US" altLang="ja-JP" sz="4800" b="1" dirty="0">
                <a:solidFill>
                  <a:srgbClr val="FF0000"/>
                </a:solidFill>
              </a:rPr>
              <a:t>   </a:t>
            </a:r>
            <a:r>
              <a:rPr lang="ja-JP" altLang="en-US" sz="8000" b="1">
                <a:solidFill>
                  <a:srgbClr val="FF0000"/>
                </a:solidFill>
              </a:rPr>
              <a:t>②</a:t>
            </a:r>
            <a:r>
              <a:rPr lang="en-US" altLang="ja-JP" sz="8000" b="1" dirty="0">
                <a:solidFill>
                  <a:srgbClr val="FF0000"/>
                </a:solidFill>
              </a:rPr>
              <a:t> </a:t>
            </a:r>
            <a:r>
              <a:rPr lang="ja-JP" altLang="en-US" sz="8000" b="1">
                <a:solidFill>
                  <a:srgbClr val="FF0000"/>
                </a:solidFill>
              </a:rPr>
              <a:t>隊友紙郵送料の減額</a:t>
            </a:r>
            <a:r>
              <a:rPr lang="en-US" altLang="ja-JP" sz="8000" b="1" dirty="0">
                <a:solidFill>
                  <a:srgbClr val="FF0000"/>
                </a:solidFill>
              </a:rPr>
              <a:t> </a:t>
            </a:r>
            <a:r>
              <a:rPr lang="ja-JP" altLang="en-US" sz="8000" b="1">
                <a:solidFill>
                  <a:srgbClr val="3333FF"/>
                </a:solidFill>
              </a:rPr>
              <a:t>（直轄支部の郵送料負担６か月分）</a:t>
            </a:r>
            <a:endParaRPr lang="en-US" altLang="ja-JP" sz="8000" b="1" dirty="0">
              <a:solidFill>
                <a:srgbClr val="3333FF"/>
              </a:solidFill>
            </a:endParaRPr>
          </a:p>
          <a:p>
            <a:pPr>
              <a:lnSpc>
                <a:spcPct val="120000"/>
              </a:lnSpc>
              <a:buNone/>
            </a:pPr>
            <a:r>
              <a:rPr lang="ja-JP" altLang="en-US" b="1">
                <a:solidFill>
                  <a:srgbClr val="FF0000"/>
                </a:solidFill>
              </a:rPr>
              <a:t>　　　　　　　　　　　　　　　　　</a:t>
            </a:r>
            <a:endParaRPr lang="en-US" altLang="ja-JP" b="1" dirty="0">
              <a:solidFill>
                <a:srgbClr val="FF0000"/>
              </a:solidFill>
            </a:endParaRPr>
          </a:p>
          <a:p>
            <a:pPr>
              <a:lnSpc>
                <a:spcPct val="120000"/>
              </a:lnSpc>
              <a:buNone/>
            </a:pPr>
            <a:r>
              <a:rPr lang="ja-JP" altLang="en-US" sz="3100" b="1" dirty="0">
                <a:solidFill>
                  <a:srgbClr val="FF0000"/>
                </a:solidFill>
              </a:rPr>
              <a:t>　　　　　　　　　　　　　　　　　　　</a:t>
            </a:r>
            <a:endParaRPr lang="en-US" altLang="ja-JP" sz="3100" b="1" dirty="0"/>
          </a:p>
          <a:p>
            <a:pPr>
              <a:lnSpc>
                <a:spcPct val="120000"/>
              </a:lnSpc>
              <a:buNone/>
            </a:pPr>
            <a:r>
              <a:rPr lang="ja-JP" altLang="en-US" sz="3100" b="1">
                <a:solidFill>
                  <a:srgbClr val="3333FF"/>
                </a:solidFill>
              </a:rPr>
              <a:t>　　　　　　　　　　　　　　　　　　　　　　　　　　　　</a:t>
            </a:r>
            <a:endParaRPr lang="en-US" altLang="ja-JP" sz="3100" b="1" dirty="0">
              <a:solidFill>
                <a:srgbClr val="3333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 calcmode="lin" valueType="num">
                                      <p:cBhvr additive="base">
                                        <p:cTn id="1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 calcmode="lin" valueType="num">
                                      <p:cBhvr additive="base">
                                        <p:cTn id="1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6">
            <a:extLst>
              <a:ext uri="{FF2B5EF4-FFF2-40B4-BE49-F238E27FC236}">
                <a16:creationId xmlns:a16="http://schemas.microsoft.com/office/drawing/2014/main" id="{E7940E42-28F3-4017-90F0-F7BE255C1803}"/>
              </a:ext>
            </a:extLst>
          </p:cNvPr>
          <p:cNvGraphicFramePr>
            <a:graphicFrameLocks noGrp="1"/>
          </p:cNvGraphicFramePr>
          <p:nvPr>
            <p:ph idx="1"/>
            <p:extLst>
              <p:ext uri="{D42A27DB-BD31-4B8C-83A1-F6EECF244321}">
                <p14:modId xmlns:p14="http://schemas.microsoft.com/office/powerpoint/2010/main" val="3560917118"/>
              </p:ext>
            </p:extLst>
          </p:nvPr>
        </p:nvGraphicFramePr>
        <p:xfrm>
          <a:off x="457200" y="1196752"/>
          <a:ext cx="8229600" cy="5093179"/>
        </p:xfrm>
        <a:graphic>
          <a:graphicData uri="http://schemas.openxmlformats.org/drawingml/2006/table">
            <a:tbl>
              <a:tblPr firstRow="1" bandRow="1">
                <a:tableStyleId>{5C22544A-7EE6-4342-B048-85BDC9FD1C3A}</a:tableStyleId>
              </a:tblPr>
              <a:tblGrid>
                <a:gridCol w="1018456">
                  <a:extLst>
                    <a:ext uri="{9D8B030D-6E8A-4147-A177-3AD203B41FA5}">
                      <a16:colId xmlns:a16="http://schemas.microsoft.com/office/drawing/2014/main" val="527866371"/>
                    </a:ext>
                  </a:extLst>
                </a:gridCol>
                <a:gridCol w="2273384">
                  <a:extLst>
                    <a:ext uri="{9D8B030D-6E8A-4147-A177-3AD203B41FA5}">
                      <a16:colId xmlns:a16="http://schemas.microsoft.com/office/drawing/2014/main" val="2337586482"/>
                    </a:ext>
                  </a:extLst>
                </a:gridCol>
                <a:gridCol w="1645920">
                  <a:extLst>
                    <a:ext uri="{9D8B030D-6E8A-4147-A177-3AD203B41FA5}">
                      <a16:colId xmlns:a16="http://schemas.microsoft.com/office/drawing/2014/main" val="2392289486"/>
                    </a:ext>
                  </a:extLst>
                </a:gridCol>
                <a:gridCol w="1645920">
                  <a:extLst>
                    <a:ext uri="{9D8B030D-6E8A-4147-A177-3AD203B41FA5}">
                      <a16:colId xmlns:a16="http://schemas.microsoft.com/office/drawing/2014/main" val="803795595"/>
                    </a:ext>
                  </a:extLst>
                </a:gridCol>
                <a:gridCol w="1645920">
                  <a:extLst>
                    <a:ext uri="{9D8B030D-6E8A-4147-A177-3AD203B41FA5}">
                      <a16:colId xmlns:a16="http://schemas.microsoft.com/office/drawing/2014/main" val="4223383150"/>
                    </a:ext>
                  </a:extLst>
                </a:gridCol>
              </a:tblGrid>
              <a:tr h="620071">
                <a:tc>
                  <a:txBody>
                    <a:bodyPr/>
                    <a:lstStyle/>
                    <a:p>
                      <a:pPr algn="ctr"/>
                      <a:endParaRPr kumimoji="1" lang="en-US" altLang="ja-JP" dirty="0"/>
                    </a:p>
                  </a:txBody>
                  <a:tcPr/>
                </a:tc>
                <a:tc>
                  <a:txBody>
                    <a:bodyPr/>
                    <a:lstStyle/>
                    <a:p>
                      <a:pPr algn="ctr"/>
                      <a:r>
                        <a:rPr kumimoji="1" lang="ja-JP" altLang="en-US" dirty="0"/>
                        <a:t>区　分</a:t>
                      </a:r>
                    </a:p>
                  </a:txBody>
                  <a:tcPr anchor="ctr"/>
                </a:tc>
                <a:tc>
                  <a:txBody>
                    <a:bodyPr/>
                    <a:lstStyle/>
                    <a:p>
                      <a:pPr algn="ctr"/>
                      <a:r>
                        <a:rPr kumimoji="1" lang="ja-JP" altLang="en-US" dirty="0">
                          <a:solidFill>
                            <a:schemeClr val="bg1"/>
                          </a:solidFill>
                        </a:rPr>
                        <a:t>４</a:t>
                      </a:r>
                      <a:r>
                        <a:rPr kumimoji="1" lang="ja-JP" altLang="en-US" dirty="0"/>
                        <a:t>年度</a:t>
                      </a:r>
                    </a:p>
                  </a:txBody>
                  <a:tcPr anchor="ctr"/>
                </a:tc>
                <a:tc>
                  <a:txBody>
                    <a:bodyPr/>
                    <a:lstStyle/>
                    <a:p>
                      <a:pPr algn="ctr"/>
                      <a:r>
                        <a:rPr kumimoji="1" lang="ja-JP" altLang="en-US" dirty="0"/>
                        <a:t>３年度実績</a:t>
                      </a:r>
                    </a:p>
                  </a:txBody>
                  <a:tcPr anchor="ctr"/>
                </a:tc>
                <a:tc>
                  <a:txBody>
                    <a:bodyPr/>
                    <a:lstStyle/>
                    <a:p>
                      <a:pPr algn="ctr"/>
                      <a:r>
                        <a:rPr kumimoji="1" lang="ja-JP" altLang="en-US" dirty="0"/>
                        <a:t>増　減</a:t>
                      </a:r>
                    </a:p>
                  </a:txBody>
                  <a:tcPr anchor="ctr"/>
                </a:tc>
                <a:extLst>
                  <a:ext uri="{0D108BD9-81ED-4DB2-BD59-A6C34878D82A}">
                    <a16:rowId xmlns:a16="http://schemas.microsoft.com/office/drawing/2014/main" val="2653680511"/>
                  </a:ext>
                </a:extLst>
              </a:tr>
              <a:tr h="628683">
                <a:tc rowSpan="6">
                  <a:txBody>
                    <a:bodyPr/>
                    <a:lstStyle/>
                    <a:p>
                      <a:pPr algn="ctr" fontAlgn="ctr"/>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収益</a:t>
                      </a:r>
                    </a:p>
                  </a:txBody>
                  <a:tcPr marL="9525" marR="9525" marT="9525" marB="0" anchor="ctr">
                    <a:solidFill>
                      <a:srgbClr val="FFFF00"/>
                    </a:solidFill>
                  </a:tcPr>
                </a:tc>
                <a:tc>
                  <a:txBody>
                    <a:bodyPr/>
                    <a:lstStyle/>
                    <a:p>
                      <a:r>
                        <a:rPr kumimoji="1" lang="ja-JP" altLang="en-US" b="1" dirty="0"/>
                        <a:t>県徴収正会員会費</a:t>
                      </a:r>
                    </a:p>
                  </a:txBody>
                  <a:tcPr anchor="ctr">
                    <a:solidFill>
                      <a:srgbClr val="FCE2F8"/>
                    </a:solidFill>
                  </a:tcPr>
                </a:tc>
                <a:tc>
                  <a:txBody>
                    <a:bodyPr/>
                    <a:lstStyle/>
                    <a:p>
                      <a:pPr algn="r" fontAlgn="ctr"/>
                      <a:r>
                        <a:rPr lang="en-US" altLang="ja-JP" sz="2400" b="0" i="0" u="none" strike="noStrike" dirty="0">
                          <a:solidFill>
                            <a:srgbClr val="000000"/>
                          </a:solidFill>
                          <a:effectLst/>
                          <a:latin typeface="+mn-ea"/>
                          <a:ea typeface="+mn-ea"/>
                        </a:rPr>
                        <a:t>3,176,000</a:t>
                      </a:r>
                    </a:p>
                  </a:txBody>
                  <a:tcPr marL="9525" marR="9525" marT="9525" marB="0" anchor="ctr"/>
                </a:tc>
                <a:tc>
                  <a:txBody>
                    <a:bodyPr/>
                    <a:lstStyle/>
                    <a:p>
                      <a:pPr algn="r" fontAlgn="ctr"/>
                      <a:r>
                        <a:rPr lang="en-US" altLang="ja-JP" sz="2400" b="0" i="0" u="none" strike="noStrike" dirty="0">
                          <a:solidFill>
                            <a:srgbClr val="000000"/>
                          </a:solidFill>
                          <a:effectLst/>
                          <a:latin typeface="+mn-ea"/>
                          <a:ea typeface="+mn-ea"/>
                        </a:rPr>
                        <a:t>2,973,000</a:t>
                      </a:r>
                    </a:p>
                  </a:txBody>
                  <a:tcPr marL="9525" marR="9525" marT="9525" marB="0" anchor="ctr"/>
                </a:tc>
                <a:tc>
                  <a:txBody>
                    <a:bodyPr/>
                    <a:lstStyle/>
                    <a:p>
                      <a:pPr algn="r" fontAlgn="ctr"/>
                      <a:r>
                        <a:rPr lang="en-US" altLang="ja-JP" sz="2400" b="0" i="0" u="none" strike="noStrike" dirty="0">
                          <a:solidFill>
                            <a:schemeClr val="tx1"/>
                          </a:solidFill>
                          <a:effectLst/>
                          <a:latin typeface="+mn-ea"/>
                          <a:ea typeface="+mn-ea"/>
                        </a:rPr>
                        <a:t>201,000</a:t>
                      </a:r>
                    </a:p>
                  </a:txBody>
                  <a:tcPr marL="9525" marR="9525" marT="9525" marB="0" anchor="ctr"/>
                </a:tc>
                <a:extLst>
                  <a:ext uri="{0D108BD9-81ED-4DB2-BD59-A6C34878D82A}">
                    <a16:rowId xmlns:a16="http://schemas.microsoft.com/office/drawing/2014/main" val="537693146"/>
                  </a:ext>
                </a:extLst>
              </a:tr>
              <a:tr h="63440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1" u="none" strike="noStrike" dirty="0">
                          <a:effectLst/>
                          <a:latin typeface="ＭＳ Ｐゴシック" panose="020B0600070205080204" pitchFamily="50" charset="-128"/>
                          <a:ea typeface="ＭＳ Ｐゴシック" panose="020B0600070205080204" pitchFamily="50" charset="-128"/>
                        </a:rPr>
                        <a:t>特別会員受取会費</a:t>
                      </a:r>
                      <a:endParaRPr lang="zh-TW"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solidFill>
                      <a:schemeClr val="accent6">
                        <a:lumMod val="40000"/>
                        <a:lumOff val="60000"/>
                      </a:schemeClr>
                    </a:solidFill>
                  </a:tcPr>
                </a:tc>
                <a:tc>
                  <a:txBody>
                    <a:bodyPr/>
                    <a:lstStyle/>
                    <a:p>
                      <a:pPr algn="r" fontAlgn="ctr"/>
                      <a:r>
                        <a:rPr lang="en-US" altLang="ja-JP" sz="2400" b="0" i="0" u="none" strike="noStrike" dirty="0">
                          <a:solidFill>
                            <a:srgbClr val="000000"/>
                          </a:solidFill>
                          <a:effectLst/>
                          <a:latin typeface="+mn-ea"/>
                          <a:ea typeface="+mn-ea"/>
                        </a:rPr>
                        <a:t>2,680,000</a:t>
                      </a:r>
                    </a:p>
                  </a:txBody>
                  <a:tcPr marL="9525" marR="9525" marT="9525" marB="0" anchor="ctr"/>
                </a:tc>
                <a:tc>
                  <a:txBody>
                    <a:bodyPr/>
                    <a:lstStyle/>
                    <a:p>
                      <a:pPr algn="r" fontAlgn="ctr"/>
                      <a:r>
                        <a:rPr lang="en-US" altLang="ja-JP" sz="2400" b="0" i="0" u="none" strike="noStrike" dirty="0">
                          <a:solidFill>
                            <a:srgbClr val="000000"/>
                          </a:solidFill>
                          <a:effectLst/>
                          <a:latin typeface="+mn-ea"/>
                          <a:ea typeface="+mn-ea"/>
                        </a:rPr>
                        <a:t>2,580,000</a:t>
                      </a:r>
                    </a:p>
                  </a:txBody>
                  <a:tcPr marL="9525" marR="9525" marT="9525" marB="0" anchor="ctr"/>
                </a:tc>
                <a:tc>
                  <a:txBody>
                    <a:bodyPr/>
                    <a:lstStyle/>
                    <a:p>
                      <a:pPr algn="r" fontAlgn="ctr"/>
                      <a:r>
                        <a:rPr lang="en-US" altLang="ja-JP" sz="2400" b="0" i="0" u="none" strike="noStrike" dirty="0">
                          <a:solidFill>
                            <a:schemeClr val="tx1"/>
                          </a:solidFill>
                          <a:effectLst/>
                          <a:latin typeface="+mn-ea"/>
                          <a:ea typeface="+mn-ea"/>
                        </a:rPr>
                        <a:t>100,000</a:t>
                      </a:r>
                    </a:p>
                  </a:txBody>
                  <a:tcPr marL="9525" marR="9525" marT="9525" marB="0" anchor="ctr"/>
                </a:tc>
                <a:extLst>
                  <a:ext uri="{0D108BD9-81ED-4DB2-BD59-A6C34878D82A}">
                    <a16:rowId xmlns:a16="http://schemas.microsoft.com/office/drawing/2014/main" val="3938544138"/>
                  </a:ext>
                </a:extLst>
              </a:tr>
              <a:tr h="628683">
                <a:tc vMerge="1">
                  <a:txBody>
                    <a:bodyPr/>
                    <a:lstStyle/>
                    <a:p>
                      <a:endParaRPr kumimoji="1" lang="ja-JP" altLang="en-US"/>
                    </a:p>
                  </a:txBody>
                  <a:tcPr/>
                </a:tc>
                <a:tc>
                  <a:txBody>
                    <a:bodyPr/>
                    <a:lstStyle/>
                    <a:p>
                      <a:r>
                        <a:rPr kumimoji="1" lang="ja-JP" altLang="en-US" b="1" dirty="0"/>
                        <a:t>受取正会員寄付</a:t>
                      </a:r>
                    </a:p>
                  </a:txBody>
                  <a:tcPr anchor="ctr">
                    <a:solidFill>
                      <a:schemeClr val="accent5">
                        <a:lumMod val="20000"/>
                        <a:lumOff val="80000"/>
                      </a:schemeClr>
                    </a:solidFill>
                  </a:tcPr>
                </a:tc>
                <a:tc>
                  <a:txBody>
                    <a:bodyPr/>
                    <a:lstStyle/>
                    <a:p>
                      <a:pPr algn="r" fontAlgn="ctr"/>
                      <a:r>
                        <a:rPr lang="en-US" altLang="ja-JP" sz="2400" b="0" i="0" u="none" strike="noStrike" dirty="0">
                          <a:solidFill>
                            <a:srgbClr val="000000"/>
                          </a:solidFill>
                          <a:effectLst/>
                          <a:latin typeface="+mn-ea"/>
                          <a:ea typeface="+mn-ea"/>
                        </a:rPr>
                        <a:t>800,000</a:t>
                      </a:r>
                    </a:p>
                  </a:txBody>
                  <a:tcPr marL="9525" marR="9525" marT="9525" marB="0" anchor="ctr"/>
                </a:tc>
                <a:tc>
                  <a:txBody>
                    <a:bodyPr/>
                    <a:lstStyle/>
                    <a:p>
                      <a:pPr algn="r" fontAlgn="ctr"/>
                      <a:r>
                        <a:rPr lang="en-US" altLang="ja-JP" sz="2400" b="0" i="0" u="none" strike="noStrike" dirty="0">
                          <a:solidFill>
                            <a:srgbClr val="000000"/>
                          </a:solidFill>
                          <a:effectLst/>
                          <a:latin typeface="+mn-ea"/>
                          <a:ea typeface="+mn-ea"/>
                        </a:rPr>
                        <a:t>882,000</a:t>
                      </a:r>
                    </a:p>
                  </a:txBody>
                  <a:tcPr marL="9525" marR="9525" marT="9525" marB="0" anchor="ctr"/>
                </a:tc>
                <a:tc>
                  <a:txBody>
                    <a:bodyPr/>
                    <a:lstStyle/>
                    <a:p>
                      <a:pPr algn="r" fontAlgn="ctr"/>
                      <a:r>
                        <a:rPr lang="ja-JP" altLang="en-US" sz="2400" b="0" i="0" u="none" strike="noStrike">
                          <a:solidFill>
                            <a:schemeClr val="tx1"/>
                          </a:solidFill>
                          <a:effectLst/>
                          <a:latin typeface="+mn-ea"/>
                          <a:ea typeface="+mn-ea"/>
                        </a:rPr>
                        <a:t>　△</a:t>
                      </a:r>
                      <a:r>
                        <a:rPr lang="en-US" altLang="ja-JP" sz="2400" b="0" i="0" u="none" strike="noStrike" dirty="0">
                          <a:solidFill>
                            <a:schemeClr val="tx1"/>
                          </a:solidFill>
                          <a:effectLst/>
                          <a:latin typeface="+mn-ea"/>
                          <a:ea typeface="+mn-ea"/>
                        </a:rPr>
                        <a:t>82,000</a:t>
                      </a:r>
                    </a:p>
                  </a:txBody>
                  <a:tcPr marL="9525" marR="9525" marT="9525" marB="0" anchor="ctr"/>
                </a:tc>
                <a:extLst>
                  <a:ext uri="{0D108BD9-81ED-4DB2-BD59-A6C34878D82A}">
                    <a16:rowId xmlns:a16="http://schemas.microsoft.com/office/drawing/2014/main" val="2270134516"/>
                  </a:ext>
                </a:extLst>
              </a:tr>
              <a:tr h="628683">
                <a:tc vMerge="1">
                  <a:txBody>
                    <a:bodyPr/>
                    <a:lstStyle/>
                    <a:p>
                      <a:endParaRPr kumimoji="1" lang="ja-JP" altLang="en-US"/>
                    </a:p>
                  </a:txBody>
                  <a:tcPr/>
                </a:tc>
                <a:tc>
                  <a:txBody>
                    <a:bodyPr/>
                    <a:lstStyle/>
                    <a:p>
                      <a:r>
                        <a:rPr kumimoji="1" lang="zh-CN" altLang="en-US" b="1" dirty="0">
                          <a:latin typeface="ＭＳ Ｐゴシック" panose="020B0600070205080204" pitchFamily="50" charset="-128"/>
                          <a:ea typeface="ＭＳ Ｐゴシック" panose="020B0600070205080204" pitchFamily="50" charset="-128"/>
                        </a:rPr>
                        <a:t>即日入会会費</a:t>
                      </a:r>
                      <a:endParaRPr kumimoji="1" lang="ja-JP" altLang="en-US" b="1" dirty="0">
                        <a:latin typeface="ＭＳ Ｐゴシック" panose="020B0600070205080204" pitchFamily="50" charset="-128"/>
                        <a:ea typeface="ＭＳ Ｐゴシック" panose="020B0600070205080204" pitchFamily="50" charset="-128"/>
                      </a:endParaRPr>
                    </a:p>
                  </a:txBody>
                  <a:tcPr anchor="ctr">
                    <a:solidFill>
                      <a:schemeClr val="accent1">
                        <a:lumMod val="40000"/>
                        <a:lumOff val="60000"/>
                      </a:schemeClr>
                    </a:solidFill>
                  </a:tcPr>
                </a:tc>
                <a:tc>
                  <a:txBody>
                    <a:bodyPr/>
                    <a:lstStyle/>
                    <a:p>
                      <a:pPr algn="r" fontAlgn="ctr"/>
                      <a:r>
                        <a:rPr lang="en-US" altLang="ja-JP" sz="2400" b="0" i="0" u="none" strike="noStrike" dirty="0">
                          <a:solidFill>
                            <a:srgbClr val="000000"/>
                          </a:solidFill>
                          <a:effectLst/>
                          <a:latin typeface="+mn-ea"/>
                          <a:ea typeface="+mn-ea"/>
                        </a:rPr>
                        <a:t>333,000</a:t>
                      </a:r>
                    </a:p>
                  </a:txBody>
                  <a:tcPr marL="9525" marR="9525" marT="9525" marB="0" anchor="ctr"/>
                </a:tc>
                <a:tc>
                  <a:txBody>
                    <a:bodyPr/>
                    <a:lstStyle/>
                    <a:p>
                      <a:pPr algn="r" fontAlgn="ctr"/>
                      <a:r>
                        <a:rPr lang="en-US" altLang="ja-JP" sz="2400" b="0" i="0" u="none" strike="noStrike" dirty="0">
                          <a:solidFill>
                            <a:srgbClr val="000000"/>
                          </a:solidFill>
                          <a:effectLst/>
                          <a:latin typeface="+mn-ea"/>
                          <a:ea typeface="+mn-ea"/>
                        </a:rPr>
                        <a:t>243,000</a:t>
                      </a:r>
                    </a:p>
                  </a:txBody>
                  <a:tcPr marL="9525" marR="9525" marT="9525" marB="0" anchor="ctr"/>
                </a:tc>
                <a:tc>
                  <a:txBody>
                    <a:bodyPr/>
                    <a:lstStyle/>
                    <a:p>
                      <a:pPr algn="r" fontAlgn="ctr"/>
                      <a:r>
                        <a:rPr lang="en-US" altLang="ja-JP" sz="2400" b="0" i="0" u="none" strike="noStrike" dirty="0">
                          <a:solidFill>
                            <a:schemeClr val="tx1"/>
                          </a:solidFill>
                          <a:effectLst/>
                          <a:latin typeface="+mn-ea"/>
                          <a:ea typeface="+mn-ea"/>
                        </a:rPr>
                        <a:t>90,000</a:t>
                      </a:r>
                    </a:p>
                  </a:txBody>
                  <a:tcPr marL="9525" marR="9525" marT="9525" marB="0" anchor="ctr"/>
                </a:tc>
                <a:extLst>
                  <a:ext uri="{0D108BD9-81ED-4DB2-BD59-A6C34878D82A}">
                    <a16:rowId xmlns:a16="http://schemas.microsoft.com/office/drawing/2014/main" val="952632599"/>
                  </a:ext>
                </a:extLst>
              </a:tr>
              <a:tr h="628683">
                <a:tc vMerge="1">
                  <a:txBody>
                    <a:bodyPr/>
                    <a:lstStyle/>
                    <a:p>
                      <a:endParaRPr kumimoji="1" lang="ja-JP" altLang="en-US"/>
                    </a:p>
                  </a:txBody>
                  <a:tcPr/>
                </a:tc>
                <a:tc>
                  <a:txBody>
                    <a:bodyPr/>
                    <a:lstStyle/>
                    <a:p>
                      <a:r>
                        <a:rPr kumimoji="1" lang="ja-JP" altLang="en-US" b="1" dirty="0"/>
                        <a:t>広告手数料</a:t>
                      </a:r>
                    </a:p>
                  </a:txBody>
                  <a:tcPr anchor="ctr">
                    <a:solidFill>
                      <a:srgbClr val="CCF927"/>
                    </a:solidFill>
                  </a:tcPr>
                </a:tc>
                <a:tc>
                  <a:txBody>
                    <a:bodyPr/>
                    <a:lstStyle/>
                    <a:p>
                      <a:pPr algn="r" fontAlgn="ctr"/>
                      <a:r>
                        <a:rPr lang="en-US" altLang="ja-JP" sz="2400" b="0" i="0" u="none" strike="noStrike" dirty="0">
                          <a:solidFill>
                            <a:srgbClr val="000000"/>
                          </a:solidFill>
                          <a:effectLst/>
                          <a:latin typeface="+mn-ea"/>
                          <a:ea typeface="+mn-ea"/>
                        </a:rPr>
                        <a:t>200,000</a:t>
                      </a:r>
                    </a:p>
                  </a:txBody>
                  <a:tcPr marL="9525" marR="9525" marT="9525" marB="0" anchor="ctr"/>
                </a:tc>
                <a:tc>
                  <a:txBody>
                    <a:bodyPr/>
                    <a:lstStyle/>
                    <a:p>
                      <a:pPr algn="r" fontAlgn="ctr"/>
                      <a:r>
                        <a:rPr lang="en-US" altLang="ja-JP" sz="2400" b="0" i="0" u="none" strike="noStrike" dirty="0">
                          <a:solidFill>
                            <a:srgbClr val="000000"/>
                          </a:solidFill>
                          <a:effectLst/>
                          <a:latin typeface="+mn-ea"/>
                          <a:ea typeface="+mn-ea"/>
                        </a:rPr>
                        <a:t>205,640</a:t>
                      </a:r>
                    </a:p>
                  </a:txBody>
                  <a:tcPr marL="9525" marR="9525" marT="9525" marB="0" anchor="ctr"/>
                </a:tc>
                <a:tc>
                  <a:txBody>
                    <a:bodyPr/>
                    <a:lstStyle/>
                    <a:p>
                      <a:pPr algn="r" fontAlgn="ctr"/>
                      <a:r>
                        <a:rPr lang="ja-JP" altLang="en-US" sz="2400" b="0" i="0" u="none" strike="noStrike">
                          <a:solidFill>
                            <a:schemeClr val="tx1"/>
                          </a:solidFill>
                          <a:effectLst/>
                          <a:latin typeface="+mn-ea"/>
                          <a:ea typeface="+mn-ea"/>
                        </a:rPr>
                        <a:t>△</a:t>
                      </a:r>
                      <a:r>
                        <a:rPr lang="en-US" altLang="ja-JP" sz="2400" b="0" i="0" u="none" strike="noStrike" dirty="0">
                          <a:solidFill>
                            <a:schemeClr val="tx1"/>
                          </a:solidFill>
                          <a:effectLst/>
                          <a:latin typeface="+mn-ea"/>
                          <a:ea typeface="+mn-ea"/>
                        </a:rPr>
                        <a:t>5,640</a:t>
                      </a:r>
                    </a:p>
                  </a:txBody>
                  <a:tcPr marL="9525" marR="9525" marT="9525" marB="0" anchor="ctr"/>
                </a:tc>
                <a:extLst>
                  <a:ext uri="{0D108BD9-81ED-4DB2-BD59-A6C34878D82A}">
                    <a16:rowId xmlns:a16="http://schemas.microsoft.com/office/drawing/2014/main" val="1120824407"/>
                  </a:ext>
                </a:extLst>
              </a:tr>
              <a:tr h="695292">
                <a:tc vMerge="1">
                  <a:txBody>
                    <a:bodyPr/>
                    <a:lstStyle/>
                    <a:p>
                      <a:endParaRPr kumimoji="1" lang="ja-JP" altLang="en-US"/>
                    </a:p>
                  </a:txBody>
                  <a:tcPr/>
                </a:tc>
                <a:tc>
                  <a:txBody>
                    <a:bodyPr/>
                    <a:lstStyle/>
                    <a:p>
                      <a:r>
                        <a:rPr kumimoji="1" lang="ja-JP" altLang="en-US" b="1" dirty="0"/>
                        <a:t>議決権・会勢拡大</a:t>
                      </a:r>
                    </a:p>
                  </a:txBody>
                  <a:tcPr anchor="ctr">
                    <a:solidFill>
                      <a:srgbClr val="66FF99"/>
                    </a:solidFill>
                  </a:tcPr>
                </a:tc>
                <a:tc>
                  <a:txBody>
                    <a:bodyPr/>
                    <a:lstStyle/>
                    <a:p>
                      <a:pPr algn="r" fontAlgn="ctr"/>
                      <a:r>
                        <a:rPr lang="en-US" altLang="ja-JP" sz="2400" b="0" i="0" u="none" strike="noStrike" dirty="0">
                          <a:solidFill>
                            <a:srgbClr val="000000"/>
                          </a:solidFill>
                          <a:effectLst/>
                          <a:latin typeface="+mn-ea"/>
                          <a:ea typeface="+mn-ea"/>
                        </a:rPr>
                        <a:t>116,600</a:t>
                      </a:r>
                    </a:p>
                  </a:txBody>
                  <a:tcPr marL="9525" marR="9525" marT="9525" marB="0" anchor="ctr"/>
                </a:tc>
                <a:tc>
                  <a:txBody>
                    <a:bodyPr/>
                    <a:lstStyle/>
                    <a:p>
                      <a:pPr algn="r" fontAlgn="ctr"/>
                      <a:r>
                        <a:rPr lang="en-US" altLang="ja-JP" sz="2400" b="0" i="0" u="none" strike="noStrike" dirty="0">
                          <a:solidFill>
                            <a:srgbClr val="000000"/>
                          </a:solidFill>
                          <a:effectLst/>
                          <a:latin typeface="+mn-ea"/>
                          <a:ea typeface="+mn-ea"/>
                        </a:rPr>
                        <a:t>116,600</a:t>
                      </a:r>
                    </a:p>
                  </a:txBody>
                  <a:tcPr marL="9525" marR="9525" marT="9525" marB="0" anchor="ctr"/>
                </a:tc>
                <a:tc>
                  <a:txBody>
                    <a:bodyPr/>
                    <a:lstStyle/>
                    <a:p>
                      <a:pPr algn="r" fontAlgn="ctr"/>
                      <a:r>
                        <a:rPr lang="en-US" altLang="ja-JP" sz="2400" b="0" i="0" u="none" strike="noStrike" dirty="0">
                          <a:solidFill>
                            <a:schemeClr val="tx1"/>
                          </a:solidFill>
                          <a:effectLst/>
                          <a:latin typeface="+mn-ea"/>
                          <a:ea typeface="+mn-ea"/>
                        </a:rPr>
                        <a:t>0</a:t>
                      </a:r>
                    </a:p>
                  </a:txBody>
                  <a:tcPr marL="9525" marR="9525" marT="9525" marB="0" anchor="ctr"/>
                </a:tc>
                <a:extLst>
                  <a:ext uri="{0D108BD9-81ED-4DB2-BD59-A6C34878D82A}">
                    <a16:rowId xmlns:a16="http://schemas.microsoft.com/office/drawing/2014/main" val="2296588817"/>
                  </a:ext>
                </a:extLst>
              </a:tr>
              <a:tr h="628683">
                <a:tc>
                  <a:txBody>
                    <a:bodyPr/>
                    <a:lstStyle/>
                    <a:p>
                      <a:pPr algn="ctr" fontAlgn="ctr"/>
                      <a:r>
                        <a:rPr lang="ja-JP" altLang="en-US" sz="2800" b="1" i="0" u="none" strike="noStrike" dirty="0">
                          <a:solidFill>
                            <a:srgbClr val="000000"/>
                          </a:solidFill>
                          <a:effectLst/>
                          <a:latin typeface="游ゴシック" panose="020B0400000000000000" pitchFamily="50" charset="-128"/>
                          <a:ea typeface="游ゴシック" panose="020B0400000000000000" pitchFamily="50" charset="-128"/>
                        </a:rPr>
                        <a:t>経費</a:t>
                      </a:r>
                    </a:p>
                  </a:txBody>
                  <a:tcPr marL="9525" marR="9525" marT="9525" marB="0" anchor="ctr">
                    <a:solidFill>
                      <a:srgbClr val="FF00FF"/>
                    </a:solidFill>
                  </a:tcPr>
                </a:tc>
                <a:tc>
                  <a:txBody>
                    <a:bodyPr/>
                    <a:lstStyle/>
                    <a:p>
                      <a:r>
                        <a:rPr kumimoji="1" lang="ja-JP" altLang="en-US" b="1" dirty="0"/>
                        <a:t>隊友紙費</a:t>
                      </a:r>
                      <a:r>
                        <a:rPr kumimoji="1" lang="ja-JP" altLang="en-US" b="1" dirty="0">
                          <a:solidFill>
                            <a:srgbClr val="FF0000"/>
                          </a:solidFill>
                        </a:rPr>
                        <a:t>（値上げ）</a:t>
                      </a:r>
                    </a:p>
                  </a:txBody>
                  <a:tcPr anchor="ctr">
                    <a:solidFill>
                      <a:srgbClr val="FCE2F8"/>
                    </a:solidFill>
                  </a:tcPr>
                </a:tc>
                <a:tc>
                  <a:txBody>
                    <a:bodyPr/>
                    <a:lstStyle/>
                    <a:p>
                      <a:pPr algn="r" fontAlgn="ctr"/>
                      <a:r>
                        <a:rPr lang="en-US" altLang="ja-JP" sz="2400" b="0" i="0" u="none" strike="noStrike" dirty="0">
                          <a:solidFill>
                            <a:srgbClr val="000000"/>
                          </a:solidFill>
                          <a:effectLst/>
                          <a:latin typeface="+mn-ea"/>
                          <a:ea typeface="+mn-ea"/>
                        </a:rPr>
                        <a:t>653,000</a:t>
                      </a:r>
                    </a:p>
                  </a:txBody>
                  <a:tcPr marL="9525" marR="9525" marT="9525" marB="0" anchor="ctr"/>
                </a:tc>
                <a:tc>
                  <a:txBody>
                    <a:bodyPr/>
                    <a:lstStyle/>
                    <a:p>
                      <a:pPr algn="r" fontAlgn="ctr"/>
                      <a:r>
                        <a:rPr lang="en-US" altLang="ja-JP" sz="2400" b="0" i="0" u="none" strike="noStrike" dirty="0">
                          <a:solidFill>
                            <a:srgbClr val="000000"/>
                          </a:solidFill>
                          <a:effectLst/>
                          <a:latin typeface="+mn-ea"/>
                          <a:ea typeface="+mn-ea"/>
                        </a:rPr>
                        <a:t>349,822</a:t>
                      </a:r>
                    </a:p>
                  </a:txBody>
                  <a:tcPr marL="9525" marR="9525" marT="9525" marB="0" anchor="ctr"/>
                </a:tc>
                <a:tc>
                  <a:txBody>
                    <a:bodyPr/>
                    <a:lstStyle/>
                    <a:p>
                      <a:pPr algn="r" fontAlgn="ctr"/>
                      <a:r>
                        <a:rPr lang="en-US" altLang="ja-JP" sz="2400" b="0" i="0" u="none" strike="noStrike" dirty="0">
                          <a:solidFill>
                            <a:schemeClr val="tx1"/>
                          </a:solidFill>
                          <a:effectLst/>
                          <a:latin typeface="+mn-ea"/>
                          <a:ea typeface="+mn-ea"/>
                        </a:rPr>
                        <a:t>303,178</a:t>
                      </a:r>
                    </a:p>
                  </a:txBody>
                  <a:tcPr marL="9525" marR="9525" marT="9525" marB="0" anchor="ctr"/>
                </a:tc>
                <a:extLst>
                  <a:ext uri="{0D108BD9-81ED-4DB2-BD59-A6C34878D82A}">
                    <a16:rowId xmlns:a16="http://schemas.microsoft.com/office/drawing/2014/main" val="4220449010"/>
                  </a:ext>
                </a:extLst>
              </a:tr>
            </a:tbl>
          </a:graphicData>
        </a:graphic>
      </p:graphicFrame>
      <p:sp>
        <p:nvSpPr>
          <p:cNvPr id="4" name="タイトル 1">
            <a:extLst>
              <a:ext uri="{FF2B5EF4-FFF2-40B4-BE49-F238E27FC236}">
                <a16:creationId xmlns:a16="http://schemas.microsoft.com/office/drawing/2014/main" id="{801F9BFD-75B2-4EB6-BA0B-11292FF0EB8C}"/>
              </a:ext>
            </a:extLst>
          </p:cNvPr>
          <p:cNvSpPr>
            <a:spLocks noGrp="1"/>
          </p:cNvSpPr>
          <p:nvPr>
            <p:ph type="title"/>
          </p:nvPr>
        </p:nvSpPr>
        <p:spPr>
          <a:xfrm>
            <a:off x="1979712" y="332656"/>
            <a:ext cx="5400600" cy="706090"/>
          </a:xfrm>
          <a:solidFill>
            <a:srgbClr val="00FFFF"/>
          </a:solidFill>
          <a:ln w="6350">
            <a:solidFill>
              <a:schemeClr val="tx1"/>
            </a:solidFill>
          </a:ln>
        </p:spPr>
        <p:txBody>
          <a:bodyPr>
            <a:noAutofit/>
          </a:bodyPr>
          <a:lstStyle/>
          <a:p>
            <a:r>
              <a:rPr lang="ja-JP" altLang="en-US" sz="2800"/>
              <a:t>令和４年度県提出予算</a:t>
            </a:r>
            <a:r>
              <a:rPr lang="ja-JP" altLang="en-US" sz="2800" dirty="0"/>
              <a:t>（案）　　</a:t>
            </a:r>
            <a:endParaRPr kumimoji="1" lang="ja-JP" altLang="en-US" sz="2800" dirty="0"/>
          </a:p>
        </p:txBody>
      </p:sp>
    </p:spTree>
    <p:extLst>
      <p:ext uri="{BB962C8B-B14F-4D97-AF65-F5344CB8AC3E}">
        <p14:creationId xmlns:p14="http://schemas.microsoft.com/office/powerpoint/2010/main" val="1464611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9592" y="357620"/>
            <a:ext cx="7344816" cy="535419"/>
          </a:xfrm>
          <a:solidFill>
            <a:srgbClr val="66FFFF"/>
          </a:solidFill>
          <a:ln>
            <a:solidFill>
              <a:schemeClr val="tx1"/>
            </a:solidFill>
          </a:ln>
        </p:spPr>
        <p:txBody>
          <a:bodyPr>
            <a:noAutofit/>
          </a:bodyPr>
          <a:lstStyle/>
          <a:p>
            <a:pPr marL="228600" lvl="0" indent="-228600">
              <a:lnSpc>
                <a:spcPct val="105000"/>
              </a:lnSpc>
              <a:spcBef>
                <a:spcPts val="1000"/>
              </a:spcBef>
              <a:spcAft>
                <a:spcPts val="1000"/>
              </a:spcAft>
            </a:pPr>
            <a:r>
              <a:rPr lang="ja-JP" altLang="en-US" sz="2400" b="1" dirty="0">
                <a:latin typeface="Arial" panose="020B0604020202020204" pitchFamily="34" charset="0"/>
                <a:ea typeface="ＭＳ ゴシック" panose="020B0609070205080204" pitchFamily="49" charset="-128"/>
                <a:cs typeface="Times New Roman" panose="02020603050405020304" pitchFamily="18" charset="0"/>
              </a:rPr>
              <a:t>本部総会の議決権行使・</a:t>
            </a:r>
            <a:r>
              <a:rPr lang="ja-JP" altLang="ja-JP" sz="2400" b="1" dirty="0">
                <a:latin typeface="Arial" panose="020B0604020202020204" pitchFamily="34" charset="0"/>
                <a:ea typeface="ＭＳ ゴシック" panose="020B0609070205080204" pitchFamily="49" charset="-128"/>
                <a:cs typeface="Times New Roman" panose="02020603050405020304" pitchFamily="18" charset="0"/>
              </a:rPr>
              <a:t>委任状作成要領</a:t>
            </a:r>
            <a:r>
              <a:rPr lang="ja-JP" altLang="en-US" sz="2400" b="1"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sz="2400" b="1"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１／３</a:t>
            </a:r>
            <a:endParaRPr kumimoji="1" lang="ja-JP" altLang="en-US" sz="2400" dirty="0"/>
          </a:p>
        </p:txBody>
      </p:sp>
      <p:sp>
        <p:nvSpPr>
          <p:cNvPr id="3" name="コンテンツ プレースホルダー 2"/>
          <p:cNvSpPr>
            <a:spLocks noGrp="1"/>
          </p:cNvSpPr>
          <p:nvPr>
            <p:ph idx="1"/>
          </p:nvPr>
        </p:nvSpPr>
        <p:spPr>
          <a:xfrm>
            <a:off x="323528" y="980728"/>
            <a:ext cx="8424936" cy="5425363"/>
          </a:xfrm>
          <a:ln>
            <a:solidFill>
              <a:schemeClr val="tx1"/>
            </a:solidFill>
          </a:ln>
        </p:spPr>
        <p:txBody>
          <a:bodyPr>
            <a:normAutofit fontScale="62500" lnSpcReduction="20000"/>
          </a:bodyPr>
          <a:lstStyle/>
          <a:p>
            <a:pPr marL="342900" lvl="0" indent="-342900" algn="ctr">
              <a:lnSpc>
                <a:spcPct val="105000"/>
              </a:lnSpc>
              <a:spcAft>
                <a:spcPts val="0"/>
              </a:spcAft>
              <a:buFont typeface="ＭＳ ゴシック" panose="020B0609070205080204" pitchFamily="49" charset="-128"/>
              <a:buChar char="◎"/>
            </a:pPr>
            <a:endParaRPr lang="en-US" altLang="ja-JP" sz="3100" b="1" dirty="0">
              <a:latin typeface="+mj-ea"/>
              <a:ea typeface="+mj-ea"/>
              <a:cs typeface="Times New Roman" panose="02020603050405020304" pitchFamily="18" charset="0"/>
            </a:endParaRPr>
          </a:p>
          <a:p>
            <a:pPr marL="0" lvl="0" indent="0">
              <a:lnSpc>
                <a:spcPts val="600"/>
              </a:lnSpc>
              <a:spcAft>
                <a:spcPts val="0"/>
              </a:spcAft>
              <a:buNone/>
            </a:pPr>
            <a:r>
              <a:rPr lang="ja-JP" altLang="en-US" sz="3100" b="1" dirty="0">
                <a:latin typeface="+mj-ea"/>
                <a:ea typeface="+mj-ea"/>
                <a:cs typeface="Times New Roman" panose="02020603050405020304" pitchFamily="18" charset="0"/>
              </a:rPr>
              <a:t>　</a:t>
            </a:r>
            <a:endParaRPr lang="en-US" altLang="ja-JP" sz="3100" b="1" dirty="0">
              <a:latin typeface="+mj-ea"/>
              <a:ea typeface="+mj-ea"/>
              <a:cs typeface="Times New Roman" panose="02020603050405020304" pitchFamily="18" charset="0"/>
            </a:endParaRPr>
          </a:p>
          <a:p>
            <a:pPr marL="0" lvl="0" indent="0">
              <a:lnSpc>
                <a:spcPct val="105000"/>
              </a:lnSpc>
              <a:spcAft>
                <a:spcPts val="0"/>
              </a:spcAft>
              <a:buNone/>
            </a:pPr>
            <a:r>
              <a:rPr lang="ja-JP" altLang="en-US" sz="3100" b="1" dirty="0">
                <a:latin typeface="+mj-ea"/>
                <a:ea typeface="+mj-ea"/>
                <a:cs typeface="Times New Roman" panose="02020603050405020304" pitchFamily="18" charset="0"/>
              </a:rPr>
              <a:t>　　◎　</a:t>
            </a:r>
            <a:r>
              <a:rPr lang="ja-JP" altLang="ja-JP" sz="3100" b="1" dirty="0">
                <a:latin typeface="+mj-ea"/>
                <a:ea typeface="+mj-ea"/>
                <a:cs typeface="Times New Roman" panose="02020603050405020304" pitchFamily="18" charset="0"/>
              </a:rPr>
              <a:t>正会員の</a:t>
            </a:r>
            <a:r>
              <a:rPr lang="ja-JP" altLang="en-US" sz="3100" b="1" dirty="0">
                <a:solidFill>
                  <a:srgbClr val="FF0000"/>
                </a:solidFill>
                <a:latin typeface="+mj-ea"/>
                <a:ea typeface="+mj-ea"/>
                <a:cs typeface="Times New Roman" panose="02020603050405020304" pitchFamily="18" charset="0"/>
              </a:rPr>
              <a:t>２／３</a:t>
            </a:r>
            <a:r>
              <a:rPr lang="ja-JP" altLang="ja-JP" sz="3100" b="1" dirty="0">
                <a:solidFill>
                  <a:srgbClr val="FF0000"/>
                </a:solidFill>
                <a:latin typeface="+mj-ea"/>
                <a:ea typeface="+mj-ea"/>
                <a:cs typeface="Times New Roman" panose="02020603050405020304" pitchFamily="18" charset="0"/>
              </a:rPr>
              <a:t>以上</a:t>
            </a:r>
            <a:r>
              <a:rPr lang="ja-JP" altLang="ja-JP" sz="3100" b="1" dirty="0">
                <a:latin typeface="+mj-ea"/>
                <a:ea typeface="+mj-ea"/>
                <a:cs typeface="Times New Roman" panose="02020603050405020304" pitchFamily="18" charset="0"/>
              </a:rPr>
              <a:t>の委任状を集める。</a:t>
            </a:r>
            <a:endParaRPr lang="en-US" altLang="ja-JP" sz="3100" b="1" dirty="0">
              <a:latin typeface="+mj-ea"/>
              <a:ea typeface="+mj-ea"/>
              <a:cs typeface="Times New Roman" panose="02020603050405020304" pitchFamily="18" charset="0"/>
            </a:endParaRPr>
          </a:p>
          <a:p>
            <a:pPr marL="0" lvl="0" indent="0">
              <a:lnSpc>
                <a:spcPct val="105000"/>
              </a:lnSpc>
              <a:spcAft>
                <a:spcPts val="0"/>
              </a:spcAft>
              <a:buNone/>
            </a:pPr>
            <a:endParaRPr lang="en-US" altLang="ja-JP" sz="3100" b="1" dirty="0">
              <a:latin typeface="+mj-ea"/>
              <a:ea typeface="+mj-ea"/>
              <a:cs typeface="Times New Roman" panose="02020603050405020304" pitchFamily="18" charset="0"/>
            </a:endParaRPr>
          </a:p>
          <a:p>
            <a:pPr marL="0" lvl="0" indent="0">
              <a:lnSpc>
                <a:spcPct val="150000"/>
              </a:lnSpc>
              <a:spcAft>
                <a:spcPts val="0"/>
              </a:spcAft>
              <a:buNone/>
            </a:pPr>
            <a:r>
              <a:rPr lang="ja-JP" altLang="en-US" b="1" dirty="0">
                <a:latin typeface="+mj-ea"/>
                <a:ea typeface="+mj-ea"/>
                <a:cs typeface="Times New Roman" panose="02020603050405020304" pitchFamily="18" charset="0"/>
              </a:rPr>
              <a:t>１  </a:t>
            </a:r>
            <a:r>
              <a:rPr lang="ja-JP" altLang="ja-JP" b="1" dirty="0">
                <a:latin typeface="+mj-ea"/>
                <a:ea typeface="+mj-ea"/>
                <a:cs typeface="Times New Roman" panose="02020603050405020304" pitchFamily="18" charset="0"/>
              </a:rPr>
              <a:t>委任者名簿の作成</a:t>
            </a:r>
            <a:r>
              <a:rPr lang="en-US" altLang="ja-JP" b="1" dirty="0">
                <a:latin typeface="+mj-ea"/>
                <a:ea typeface="+mj-ea"/>
                <a:cs typeface="Times New Roman" panose="02020603050405020304" pitchFamily="18" charset="0"/>
              </a:rPr>
              <a:t> </a:t>
            </a:r>
            <a:r>
              <a:rPr lang="ja-JP" altLang="en-US" b="1" dirty="0">
                <a:latin typeface="+mj-ea"/>
                <a:ea typeface="+mj-ea"/>
                <a:cs typeface="Times New Roman" panose="02020603050405020304" pitchFamily="18" charset="0"/>
              </a:rPr>
              <a:t>　・・・　</a:t>
            </a:r>
            <a:r>
              <a:rPr lang="ja-JP" altLang="ja-JP" b="1" dirty="0">
                <a:solidFill>
                  <a:prstClr val="black"/>
                </a:solidFill>
                <a:latin typeface="+mj-ea"/>
                <a:ea typeface="+mj-ea"/>
                <a:cs typeface="Times New Roman" panose="02020603050405020304" pitchFamily="18" charset="0"/>
              </a:rPr>
              <a:t>隊友紙</a:t>
            </a:r>
            <a:r>
              <a:rPr lang="ja-JP" altLang="ja-JP" b="1" dirty="0">
                <a:solidFill>
                  <a:srgbClr val="FF0000"/>
                </a:solidFill>
                <a:latin typeface="+mj-ea"/>
                <a:ea typeface="+mj-ea"/>
                <a:cs typeface="Times New Roman" panose="02020603050405020304" pitchFamily="18" charset="0"/>
              </a:rPr>
              <a:t>手配り対象者</a:t>
            </a:r>
            <a:r>
              <a:rPr lang="ja-JP" altLang="en-US" b="1" dirty="0">
                <a:solidFill>
                  <a:srgbClr val="FF0000"/>
                </a:solidFill>
                <a:latin typeface="+mj-ea"/>
                <a:ea typeface="+mj-ea"/>
                <a:cs typeface="Times New Roman" panose="02020603050405020304" pitchFamily="18" charset="0"/>
              </a:rPr>
              <a:t>用 </a:t>
            </a:r>
            <a:r>
              <a:rPr lang="ja-JP" altLang="en-US" b="1" dirty="0">
                <a:solidFill>
                  <a:prstClr val="black"/>
                </a:solidFill>
                <a:latin typeface="+mj-ea"/>
                <a:ea typeface="+mj-ea"/>
                <a:cs typeface="Times New Roman" panose="02020603050405020304" pitchFamily="18" charset="0"/>
              </a:rPr>
              <a:t>（様式１）</a:t>
            </a:r>
            <a:endParaRPr lang="ja-JP" altLang="ja-JP" sz="1400" b="1" dirty="0">
              <a:latin typeface="+mj-ea"/>
              <a:ea typeface="+mj-ea"/>
              <a:cs typeface="Times New Roman" panose="02020603050405020304" pitchFamily="18" charset="0"/>
            </a:endParaRPr>
          </a:p>
          <a:p>
            <a:pPr marL="742950" lvl="1" indent="-285750">
              <a:lnSpc>
                <a:spcPct val="150000"/>
              </a:lnSpc>
              <a:buFont typeface="+mj-lt"/>
              <a:buAutoNum type="arabicParenBoth"/>
            </a:pPr>
            <a:r>
              <a:rPr lang="en-US" altLang="ja-JP" sz="3200" b="1" dirty="0">
                <a:solidFill>
                  <a:prstClr val="black"/>
                </a:solidFill>
                <a:latin typeface="+mj-ea"/>
                <a:ea typeface="+mj-ea"/>
                <a:cs typeface="Times New Roman" panose="02020603050405020304" pitchFamily="18" charset="0"/>
              </a:rPr>
              <a:t>  </a:t>
            </a:r>
            <a:r>
              <a:rPr lang="ja-JP" altLang="en-US" sz="3200" b="1" dirty="0">
                <a:latin typeface="+mj-ea"/>
                <a:ea typeface="+mj-ea"/>
                <a:cs typeface="Times New Roman" panose="02020603050405020304" pitchFamily="18" charset="0"/>
              </a:rPr>
              <a:t>配布担当者毎、配布</a:t>
            </a:r>
            <a:r>
              <a:rPr lang="ja-JP" altLang="ja-JP" sz="3200" b="1" dirty="0">
                <a:latin typeface="+mj-ea"/>
                <a:ea typeface="+mj-ea"/>
                <a:cs typeface="Times New Roman" panose="02020603050405020304" pitchFamily="18" charset="0"/>
              </a:rPr>
              <a:t>対象者の</a:t>
            </a:r>
            <a:r>
              <a:rPr lang="ja-JP" altLang="ja-JP" sz="3200" b="1" dirty="0">
                <a:solidFill>
                  <a:srgbClr val="FF0000"/>
                </a:solidFill>
                <a:latin typeface="+mj-ea"/>
                <a:ea typeface="+mj-ea"/>
                <a:cs typeface="Times New Roman" panose="02020603050405020304" pitchFamily="18" charset="0"/>
              </a:rPr>
              <a:t>名簿を作成</a:t>
            </a:r>
            <a:r>
              <a:rPr lang="ja-JP" altLang="ja-JP" sz="3200" b="1" dirty="0">
                <a:latin typeface="+mj-ea"/>
                <a:ea typeface="+mj-ea"/>
                <a:cs typeface="Times New Roman" panose="02020603050405020304" pitchFamily="18" charset="0"/>
              </a:rPr>
              <a:t>する。</a:t>
            </a:r>
            <a:endParaRPr lang="en-US" altLang="ja-JP" sz="3200" b="1" dirty="0">
              <a:latin typeface="+mj-ea"/>
              <a:ea typeface="+mj-ea"/>
              <a:cs typeface="Times New Roman" panose="02020603050405020304" pitchFamily="18" charset="0"/>
            </a:endParaRPr>
          </a:p>
          <a:p>
            <a:pPr marL="742950" lvl="1" indent="-285750">
              <a:lnSpc>
                <a:spcPct val="150000"/>
              </a:lnSpc>
              <a:buFont typeface="+mj-lt"/>
              <a:buAutoNum type="arabicParenBoth"/>
            </a:pPr>
            <a:r>
              <a:rPr lang="en-US" altLang="ja-JP" sz="3200" b="1" dirty="0">
                <a:latin typeface="+mj-ea"/>
                <a:ea typeface="+mj-ea"/>
                <a:cs typeface="Times New Roman" panose="02020603050405020304" pitchFamily="18" charset="0"/>
              </a:rPr>
              <a:t>  </a:t>
            </a:r>
            <a:r>
              <a:rPr lang="ja-JP" altLang="ja-JP" sz="3200" b="1" dirty="0">
                <a:latin typeface="+mj-ea"/>
                <a:ea typeface="+mj-ea"/>
                <a:cs typeface="Times New Roman" panose="02020603050405020304" pitchFamily="18" charset="0"/>
              </a:rPr>
              <a:t>名簿の「署名</a:t>
            </a:r>
            <a:r>
              <a:rPr lang="ja-JP" altLang="en-US" sz="3200" b="1" dirty="0">
                <a:latin typeface="+mj-ea"/>
                <a:ea typeface="+mj-ea"/>
                <a:cs typeface="Times New Roman" panose="02020603050405020304" pitchFamily="18" charset="0"/>
              </a:rPr>
              <a:t>又</a:t>
            </a:r>
            <a:r>
              <a:rPr lang="ja-JP" altLang="ja-JP" sz="3200" b="1" dirty="0">
                <a:latin typeface="+mj-ea"/>
                <a:ea typeface="+mj-ea"/>
                <a:cs typeface="Times New Roman" panose="02020603050405020304" pitchFamily="18" charset="0"/>
              </a:rPr>
              <a:t>は</a:t>
            </a:r>
            <a:r>
              <a:rPr lang="ja-JP" altLang="en-US" sz="3200" b="1" dirty="0">
                <a:latin typeface="+mj-ea"/>
                <a:ea typeface="+mj-ea"/>
                <a:cs typeface="Times New Roman" panose="02020603050405020304" pitchFamily="18" charset="0"/>
              </a:rPr>
              <a:t>記名</a:t>
            </a:r>
            <a:r>
              <a:rPr lang="ja-JP" altLang="ja-JP" sz="3200" b="1" dirty="0">
                <a:latin typeface="+mj-ea"/>
                <a:ea typeface="+mj-ea"/>
                <a:cs typeface="Times New Roman" panose="02020603050405020304" pitchFamily="18" charset="0"/>
              </a:rPr>
              <a:t>押印」欄に</a:t>
            </a:r>
            <a:r>
              <a:rPr lang="ja-JP" altLang="en-US" sz="3200" b="1" dirty="0">
                <a:solidFill>
                  <a:srgbClr val="FF0000"/>
                </a:solidFill>
                <a:latin typeface="+mj-ea"/>
                <a:ea typeface="+mj-ea"/>
                <a:cs typeface="Times New Roman" panose="02020603050405020304" pitchFamily="18" charset="0"/>
              </a:rPr>
              <a:t>署名</a:t>
            </a:r>
            <a:r>
              <a:rPr lang="ja-JP" altLang="en-US" sz="3200" b="1" dirty="0">
                <a:latin typeface="+mj-ea"/>
                <a:ea typeface="+mj-ea"/>
                <a:cs typeface="Times New Roman" panose="02020603050405020304" pitchFamily="18" charset="0"/>
              </a:rPr>
              <a:t>又は</a:t>
            </a:r>
            <a:r>
              <a:rPr lang="ja-JP" altLang="en-US" sz="3200" b="1" dirty="0">
                <a:solidFill>
                  <a:srgbClr val="FF0000"/>
                </a:solidFill>
                <a:latin typeface="+mj-ea"/>
                <a:ea typeface="+mj-ea"/>
                <a:cs typeface="Times New Roman" panose="02020603050405020304" pitchFamily="18" charset="0"/>
              </a:rPr>
              <a:t>記名押印</a:t>
            </a:r>
            <a:r>
              <a:rPr lang="ja-JP" altLang="en-US" sz="3200" b="1" dirty="0">
                <a:latin typeface="+mj-ea"/>
                <a:ea typeface="+mj-ea"/>
                <a:cs typeface="Times New Roman" panose="02020603050405020304" pitchFamily="18" charset="0"/>
              </a:rPr>
              <a:t>する。</a:t>
            </a:r>
            <a:endParaRPr lang="ja-JP" altLang="ja-JP" sz="3200" b="1" dirty="0">
              <a:latin typeface="+mj-ea"/>
              <a:ea typeface="+mj-ea"/>
              <a:cs typeface="Times New Roman" panose="02020603050405020304" pitchFamily="18" charset="0"/>
            </a:endParaRPr>
          </a:p>
          <a:p>
            <a:pPr marL="495300" indent="0">
              <a:lnSpc>
                <a:spcPct val="150000"/>
              </a:lnSpc>
              <a:spcAft>
                <a:spcPts val="0"/>
              </a:spcAft>
              <a:buNone/>
            </a:pPr>
            <a:r>
              <a:rPr lang="ja-JP" altLang="en-US" b="1" dirty="0">
                <a:solidFill>
                  <a:srgbClr val="FF0000"/>
                </a:solidFill>
                <a:latin typeface="+mj-ea"/>
                <a:ea typeface="+mj-ea"/>
                <a:cs typeface="Times New Roman" panose="02020603050405020304" pitchFamily="18" charset="0"/>
              </a:rPr>
              <a:t>注</a:t>
            </a:r>
            <a:r>
              <a:rPr lang="ja-JP" altLang="en-US" b="1" dirty="0">
                <a:latin typeface="+mj-ea"/>
                <a:ea typeface="+mj-ea"/>
                <a:cs typeface="Times New Roman" panose="02020603050405020304" pitchFamily="18" charset="0"/>
              </a:rPr>
              <a:t>： </a:t>
            </a:r>
            <a:r>
              <a:rPr lang="ja-JP" altLang="en-US" b="1" dirty="0">
                <a:solidFill>
                  <a:srgbClr val="FF0000"/>
                </a:solidFill>
                <a:latin typeface="+mj-ea"/>
                <a:ea typeface="+mj-ea"/>
                <a:cs typeface="Times New Roman" panose="02020603050405020304" pitchFamily="18" charset="0"/>
              </a:rPr>
              <a:t>同一筆跡の名簿は認められない</a:t>
            </a:r>
            <a:r>
              <a:rPr lang="ja-JP" altLang="en-US" b="1" dirty="0">
                <a:latin typeface="+mj-ea"/>
                <a:ea typeface="+mj-ea"/>
                <a:cs typeface="Times New Roman" panose="02020603050405020304" pitchFamily="18" charset="0"/>
              </a:rPr>
              <a:t>ので注意すること</a:t>
            </a:r>
            <a:r>
              <a:rPr lang="ja-JP" altLang="ja-JP" b="1" dirty="0">
                <a:latin typeface="+mj-ea"/>
                <a:ea typeface="+mj-ea"/>
                <a:cs typeface="Times New Roman" panose="02020603050405020304" pitchFamily="18" charset="0"/>
              </a:rPr>
              <a:t>。</a:t>
            </a:r>
            <a:endParaRPr lang="ja-JP" altLang="ja-JP" sz="1400" b="1" dirty="0">
              <a:latin typeface="+mj-ea"/>
              <a:ea typeface="+mj-ea"/>
              <a:cs typeface="Times New Roman" panose="02020603050405020304" pitchFamily="18" charset="0"/>
            </a:endParaRPr>
          </a:p>
          <a:p>
            <a:pPr marL="355600" lvl="0" indent="-355600">
              <a:lnSpc>
                <a:spcPct val="150000"/>
              </a:lnSpc>
              <a:spcAft>
                <a:spcPts val="0"/>
              </a:spcAft>
              <a:buAutoNum type="arabicDbPlain" startAt="2"/>
            </a:pPr>
            <a:r>
              <a:rPr lang="ja-JP" altLang="en-US" b="1" dirty="0">
                <a:latin typeface="+mj-ea"/>
                <a:ea typeface="+mj-ea"/>
                <a:cs typeface="Times New Roman" panose="02020603050405020304" pitchFamily="18" charset="0"/>
              </a:rPr>
              <a:t>遠隔者等用</a:t>
            </a:r>
            <a:r>
              <a:rPr lang="ja-JP" altLang="ja-JP" b="1" dirty="0">
                <a:latin typeface="+mj-ea"/>
                <a:ea typeface="+mj-ea"/>
                <a:cs typeface="Times New Roman" panose="02020603050405020304" pitchFamily="18" charset="0"/>
              </a:rPr>
              <a:t>委任状の作成</a:t>
            </a:r>
            <a:r>
              <a:rPr lang="ja-JP" altLang="en-US" b="1" dirty="0">
                <a:latin typeface="+mj-ea"/>
                <a:ea typeface="+mj-ea"/>
                <a:cs typeface="Times New Roman" panose="02020603050405020304" pitchFamily="18" charset="0"/>
              </a:rPr>
              <a:t>（委任者名簿で目標に達しない場合 ）</a:t>
            </a:r>
            <a:endParaRPr lang="en-US" altLang="ja-JP" b="1" dirty="0">
              <a:latin typeface="+mj-ea"/>
              <a:ea typeface="+mj-ea"/>
              <a:cs typeface="Times New Roman" panose="02020603050405020304" pitchFamily="18" charset="0"/>
            </a:endParaRPr>
          </a:p>
          <a:p>
            <a:pPr marL="514350" lvl="0" indent="-514350">
              <a:lnSpc>
                <a:spcPct val="150000"/>
              </a:lnSpc>
              <a:spcAft>
                <a:spcPts val="0"/>
              </a:spcAft>
              <a:buNone/>
            </a:pPr>
            <a:r>
              <a:rPr lang="ja-JP" altLang="en-US" b="1" dirty="0">
                <a:latin typeface="+mj-ea"/>
                <a:ea typeface="+mj-ea"/>
                <a:cs typeface="Times New Roman" panose="02020603050405020304" pitchFamily="18" charset="0"/>
              </a:rPr>
              <a:t>　　　</a:t>
            </a:r>
            <a:r>
              <a:rPr lang="ja-JP" altLang="en-US" b="1" dirty="0">
                <a:solidFill>
                  <a:srgbClr val="FF0000"/>
                </a:solidFill>
                <a:latin typeface="+mj-ea"/>
                <a:ea typeface="+mj-ea"/>
                <a:cs typeface="Times New Roman" panose="02020603050405020304" pitchFamily="18" charset="0"/>
              </a:rPr>
              <a:t>本人</a:t>
            </a:r>
            <a:r>
              <a:rPr lang="ja-JP" altLang="en-US" b="1" dirty="0">
                <a:latin typeface="+mj-ea"/>
                <a:ea typeface="+mj-ea"/>
                <a:cs typeface="Times New Roman" panose="02020603050405020304" pitchFamily="18" charset="0"/>
              </a:rPr>
              <a:t>が</a:t>
            </a:r>
            <a:r>
              <a:rPr lang="ja-JP" altLang="ja-JP" b="1" dirty="0">
                <a:latin typeface="+mj-ea"/>
                <a:ea typeface="+mj-ea"/>
                <a:cs typeface="Times New Roman" panose="02020603050405020304" pitchFamily="18" charset="0"/>
              </a:rPr>
              <a:t>委任状用紙に住所氏名</a:t>
            </a:r>
            <a:r>
              <a:rPr lang="ja-JP" altLang="en-US" b="1" dirty="0">
                <a:latin typeface="+mj-ea"/>
                <a:ea typeface="+mj-ea"/>
                <a:cs typeface="Times New Roman" panose="02020603050405020304" pitchFamily="18" charset="0"/>
              </a:rPr>
              <a:t>等</a:t>
            </a:r>
            <a:r>
              <a:rPr lang="ja-JP" altLang="ja-JP" b="1" dirty="0">
                <a:latin typeface="+mj-ea"/>
                <a:ea typeface="+mj-ea"/>
                <a:cs typeface="Times New Roman" panose="02020603050405020304" pitchFamily="18" charset="0"/>
              </a:rPr>
              <a:t>を記入</a:t>
            </a:r>
            <a:r>
              <a:rPr lang="ja-JP" altLang="en-US" b="1" dirty="0">
                <a:latin typeface="+mj-ea"/>
                <a:ea typeface="+mj-ea"/>
                <a:cs typeface="Times New Roman" panose="02020603050405020304" pitchFamily="18" charset="0"/>
              </a:rPr>
              <a:t>（様式２）</a:t>
            </a:r>
            <a:endParaRPr lang="ja-JP" altLang="ja-JP" sz="1400" b="1" dirty="0">
              <a:latin typeface="+mj-ea"/>
              <a:ea typeface="+mj-ea"/>
              <a:cs typeface="Times New Roman" panose="02020603050405020304" pitchFamily="18" charset="0"/>
            </a:endParaRPr>
          </a:p>
          <a:p>
            <a:pPr marL="0" lvl="0" indent="0">
              <a:lnSpc>
                <a:spcPct val="150000"/>
              </a:lnSpc>
              <a:spcAft>
                <a:spcPts val="0"/>
              </a:spcAft>
              <a:buNone/>
            </a:pPr>
            <a:r>
              <a:rPr lang="ja-JP" altLang="en-US" b="1" dirty="0">
                <a:latin typeface="+mj-ea"/>
                <a:ea typeface="+mj-ea"/>
                <a:cs typeface="Times New Roman" panose="02020603050405020304" pitchFamily="18" charset="0"/>
              </a:rPr>
              <a:t>３  報告</a:t>
            </a:r>
            <a:r>
              <a:rPr lang="ja-JP" altLang="ja-JP" b="1" dirty="0">
                <a:latin typeface="+mj-ea"/>
                <a:ea typeface="+mj-ea"/>
                <a:cs typeface="Times New Roman" panose="02020603050405020304" pitchFamily="18" charset="0"/>
              </a:rPr>
              <a:t>期日</a:t>
            </a:r>
            <a:endParaRPr lang="ja-JP" altLang="ja-JP" sz="1400" b="1" dirty="0">
              <a:latin typeface="+mj-ea"/>
              <a:ea typeface="+mj-ea"/>
              <a:cs typeface="Times New Roman" panose="02020603050405020304" pitchFamily="18" charset="0"/>
            </a:endParaRPr>
          </a:p>
          <a:p>
            <a:pPr marL="0" indent="0">
              <a:lnSpc>
                <a:spcPct val="150000"/>
              </a:lnSpc>
              <a:spcAft>
                <a:spcPts val="1000"/>
              </a:spcAft>
              <a:buNone/>
            </a:pPr>
            <a:r>
              <a:rPr lang="en-US" altLang="ja-JP" b="1" dirty="0">
                <a:latin typeface="+mj-ea"/>
                <a:ea typeface="+mj-ea"/>
                <a:cs typeface="Times New Roman" panose="02020603050405020304" pitchFamily="18" charset="0"/>
              </a:rPr>
              <a:t>    </a:t>
            </a:r>
            <a:r>
              <a:rPr lang="ja-JP" altLang="en-US" b="1" dirty="0">
                <a:latin typeface="+mj-ea"/>
                <a:ea typeface="+mj-ea"/>
                <a:cs typeface="Times New Roman" panose="02020603050405020304" pitchFamily="18" charset="0"/>
              </a:rPr>
              <a:t>　</a:t>
            </a:r>
            <a:r>
              <a:rPr lang="ja-JP" altLang="en-US" b="1" u="sng" dirty="0">
                <a:solidFill>
                  <a:srgbClr val="FF0000"/>
                </a:solidFill>
                <a:latin typeface="+mj-ea"/>
                <a:ea typeface="+mj-ea"/>
                <a:cs typeface="Times New Roman" panose="02020603050405020304" pitchFamily="18" charset="0"/>
              </a:rPr>
              <a:t>６</a:t>
            </a:r>
            <a:r>
              <a:rPr lang="ja-JP" altLang="ja-JP" b="1" u="sng" dirty="0">
                <a:solidFill>
                  <a:srgbClr val="FF0000"/>
                </a:solidFill>
                <a:latin typeface="+mj-ea"/>
                <a:ea typeface="+mj-ea"/>
                <a:cs typeface="Times New Roman" panose="02020603050405020304" pitchFamily="18" charset="0"/>
              </a:rPr>
              <a:t>月</a:t>
            </a:r>
            <a:r>
              <a:rPr lang="ja-JP" altLang="en-US" b="1" u="sng" dirty="0">
                <a:solidFill>
                  <a:srgbClr val="FF0000"/>
                </a:solidFill>
                <a:latin typeface="+mj-ea"/>
                <a:ea typeface="+mj-ea"/>
                <a:cs typeface="Times New Roman" panose="02020603050405020304" pitchFamily="18" charset="0"/>
              </a:rPr>
              <a:t>６</a:t>
            </a:r>
            <a:r>
              <a:rPr lang="ja-JP" altLang="ja-JP" b="1" u="sng" dirty="0">
                <a:solidFill>
                  <a:srgbClr val="FF0000"/>
                </a:solidFill>
                <a:latin typeface="+mj-ea"/>
                <a:ea typeface="+mj-ea"/>
                <a:cs typeface="Times New Roman" panose="02020603050405020304" pitchFamily="18" charset="0"/>
              </a:rPr>
              <a:t>日</a:t>
            </a:r>
            <a:r>
              <a:rPr lang="ja-JP" altLang="en-US" b="1" u="sng" dirty="0">
                <a:solidFill>
                  <a:srgbClr val="FF0000"/>
                </a:solidFill>
                <a:latin typeface="+mj-ea"/>
                <a:ea typeface="+mj-ea"/>
                <a:cs typeface="Times New Roman" panose="02020603050405020304" pitchFamily="18" charset="0"/>
              </a:rPr>
              <a:t>（月）</a:t>
            </a:r>
            <a:r>
              <a:rPr lang="en-US" altLang="ja-JP" b="1" u="sng" dirty="0">
                <a:solidFill>
                  <a:srgbClr val="FF0000"/>
                </a:solidFill>
                <a:latin typeface="+mj-ea"/>
                <a:ea typeface="+mj-ea"/>
                <a:cs typeface="Times New Roman" panose="02020603050405020304" pitchFamily="18" charset="0"/>
              </a:rPr>
              <a:t>12:00</a:t>
            </a:r>
            <a:r>
              <a:rPr lang="ja-JP" altLang="en-US" b="1" dirty="0">
                <a:solidFill>
                  <a:srgbClr val="3333FF"/>
                </a:solidFill>
                <a:latin typeface="+mj-ea"/>
                <a:ea typeface="+mj-ea"/>
                <a:cs typeface="Times New Roman" panose="02020603050405020304" pitchFamily="18" charset="0"/>
              </a:rPr>
              <a:t>（メール 若しくは 電話）</a:t>
            </a:r>
            <a:endParaRPr lang="en-US" altLang="ja-JP" b="1" dirty="0">
              <a:solidFill>
                <a:srgbClr val="3333FF"/>
              </a:solidFill>
              <a:latin typeface="+mj-ea"/>
              <a:ea typeface="+mj-ea"/>
              <a:cs typeface="Times New Roman" panose="02020603050405020304" pitchFamily="18" charset="0"/>
            </a:endParaRPr>
          </a:p>
          <a:p>
            <a:pPr marL="0" indent="0">
              <a:lnSpc>
                <a:spcPts val="1000"/>
              </a:lnSpc>
              <a:spcAft>
                <a:spcPts val="1000"/>
              </a:spcAft>
              <a:buNone/>
            </a:pPr>
            <a:r>
              <a:rPr lang="ja-JP" altLang="en-US" b="1" dirty="0">
                <a:solidFill>
                  <a:srgbClr val="FF00FF"/>
                </a:solidFill>
                <a:latin typeface="+mj-ea"/>
                <a:ea typeface="+mj-ea"/>
                <a:cs typeface="Times New Roman" panose="02020603050405020304" pitchFamily="18" charset="0"/>
              </a:rPr>
              <a:t>　　　　</a:t>
            </a:r>
            <a:r>
              <a:rPr lang="ja-JP" altLang="en-US" b="1" dirty="0">
                <a:latin typeface="+mj-ea"/>
                <a:ea typeface="+mj-ea"/>
                <a:cs typeface="Times New Roman" panose="02020603050405020304" pitchFamily="18" charset="0"/>
              </a:rPr>
              <a:t>名簿署名者数・代理行使者数 及び 様式保管責任者名 を報告</a:t>
            </a:r>
            <a:endParaRPr lang="en-US" altLang="ja-JP" b="1" dirty="0">
              <a:latin typeface="+mj-ea"/>
              <a:ea typeface="+mj-ea"/>
              <a:cs typeface="Times New Roman" panose="02020603050405020304" pitchFamily="18" charset="0"/>
            </a:endParaRPr>
          </a:p>
          <a:p>
            <a:pPr marL="0" indent="0">
              <a:lnSpc>
                <a:spcPts val="1000"/>
              </a:lnSpc>
              <a:spcAft>
                <a:spcPts val="1000"/>
              </a:spcAft>
              <a:buNone/>
            </a:pPr>
            <a:r>
              <a:rPr lang="ja-JP" altLang="en-US" b="1" dirty="0">
                <a:solidFill>
                  <a:srgbClr val="3333FF"/>
                </a:solidFill>
                <a:latin typeface="+mj-ea"/>
                <a:ea typeface="+mj-ea"/>
                <a:cs typeface="Times New Roman" panose="02020603050405020304" pitchFamily="18" charset="0"/>
              </a:rPr>
              <a:t>　　　　　（記載の様式は支部で保管 ： </a:t>
            </a:r>
            <a:r>
              <a:rPr lang="ja-JP" altLang="en-US" b="1" dirty="0">
                <a:solidFill>
                  <a:srgbClr val="FF0000"/>
                </a:solidFill>
                <a:latin typeface="+mj-ea"/>
                <a:ea typeface="+mj-ea"/>
                <a:cs typeface="Times New Roman" panose="02020603050405020304" pitchFamily="18" charset="0"/>
              </a:rPr>
              <a:t>保管期限　定時総会後３か月</a:t>
            </a:r>
            <a:r>
              <a:rPr lang="ja-JP" altLang="en-US" b="1" dirty="0">
                <a:solidFill>
                  <a:srgbClr val="3333FF"/>
                </a:solidFill>
                <a:latin typeface="+mj-ea"/>
                <a:ea typeface="+mj-ea"/>
                <a:cs typeface="Times New Roman" panose="02020603050405020304" pitchFamily="18" charset="0"/>
              </a:rPr>
              <a:t>）</a:t>
            </a:r>
            <a:r>
              <a:rPr lang="ja-JP" altLang="ja-JP" b="1" dirty="0">
                <a:solidFill>
                  <a:srgbClr val="3333FF"/>
                </a:solidFill>
                <a:latin typeface="+mj-ea"/>
                <a:ea typeface="+mj-ea"/>
                <a:cs typeface="Times New Roman" panose="02020603050405020304" pitchFamily="18" charset="0"/>
              </a:rPr>
              <a:t>　</a:t>
            </a:r>
            <a:endParaRPr kumimoji="1" lang="ja-JP" altLang="en-US" b="1" dirty="0">
              <a:solidFill>
                <a:srgbClr val="3333FF"/>
              </a:solidFill>
              <a:latin typeface="+mj-ea"/>
              <a:ea typeface="+mj-ea"/>
            </a:endParaRPr>
          </a:p>
        </p:txBody>
      </p:sp>
      <p:sp>
        <p:nvSpPr>
          <p:cNvPr id="4" name="正方形/長方形 3">
            <a:extLst>
              <a:ext uri="{FF2B5EF4-FFF2-40B4-BE49-F238E27FC236}">
                <a16:creationId xmlns:a16="http://schemas.microsoft.com/office/drawing/2014/main" id="{8593415E-7BAC-4B81-905D-8F853F537547}"/>
              </a:ext>
            </a:extLst>
          </p:cNvPr>
          <p:cNvSpPr/>
          <p:nvPr/>
        </p:nvSpPr>
        <p:spPr>
          <a:xfrm>
            <a:off x="539552" y="1340768"/>
            <a:ext cx="5976664" cy="576064"/>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49244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4" y="281999"/>
            <a:ext cx="7056784" cy="508577"/>
          </a:xfrm>
          <a:solidFill>
            <a:srgbClr val="66FFFF"/>
          </a:solidFill>
          <a:ln>
            <a:solidFill>
              <a:schemeClr val="tx1"/>
            </a:solidFill>
          </a:ln>
        </p:spPr>
        <p:txBody>
          <a:bodyPr>
            <a:normAutofit/>
          </a:bodyPr>
          <a:lstStyle/>
          <a:p>
            <a:r>
              <a:rPr lang="ja-JP" altLang="ja-JP" sz="2400" b="1"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隊友紙</a:t>
            </a:r>
            <a:r>
              <a:rPr lang="ja-JP" altLang="ja-JP" sz="2400" b="1" dirty="0">
                <a:solidFill>
                  <a:srgbClr val="FF0000"/>
                </a:solidFill>
                <a:latin typeface="Arial" panose="020B0604020202020204" pitchFamily="34" charset="0"/>
                <a:ea typeface="ＭＳ ゴシック" panose="020B0609070205080204" pitchFamily="49" charset="-128"/>
                <a:cs typeface="Times New Roman" panose="02020603050405020304" pitchFamily="18" charset="0"/>
              </a:rPr>
              <a:t>手配り対象者</a:t>
            </a:r>
            <a:r>
              <a:rPr lang="ja-JP" altLang="en-US" sz="2400" b="1" dirty="0">
                <a:solidFill>
                  <a:srgbClr val="FF0000"/>
                </a:solidFill>
                <a:latin typeface="Arial" panose="020B0604020202020204" pitchFamily="34" charset="0"/>
                <a:ea typeface="ＭＳ ゴシック" panose="020B0609070205080204" pitchFamily="49" charset="-128"/>
                <a:cs typeface="Times New Roman" panose="02020603050405020304" pitchFamily="18" charset="0"/>
              </a:rPr>
              <a:t>用</a:t>
            </a:r>
            <a:r>
              <a:rPr lang="ja-JP" altLang="ja-JP" sz="2400" b="1"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の</a:t>
            </a:r>
            <a:r>
              <a:rPr lang="ja-JP" altLang="en-US" sz="2400" b="1"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委任者</a:t>
            </a:r>
            <a:r>
              <a:rPr lang="ja-JP" altLang="ja-JP" sz="2400" b="1"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名簿</a:t>
            </a:r>
            <a:r>
              <a:rPr lang="ja-JP" altLang="en-US" sz="2400" b="1"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　　２／３</a:t>
            </a:r>
            <a:endParaRPr kumimoji="1" lang="ja-JP" altLang="en-US" sz="24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45741681"/>
              </p:ext>
            </p:extLst>
          </p:nvPr>
        </p:nvGraphicFramePr>
        <p:xfrm>
          <a:off x="927558" y="990597"/>
          <a:ext cx="7676891" cy="5395931"/>
        </p:xfrm>
        <a:graphic>
          <a:graphicData uri="http://schemas.openxmlformats.org/drawingml/2006/table">
            <a:tbl>
              <a:tblPr/>
              <a:tblGrid>
                <a:gridCol w="624807">
                  <a:extLst>
                    <a:ext uri="{9D8B030D-6E8A-4147-A177-3AD203B41FA5}">
                      <a16:colId xmlns:a16="http://schemas.microsoft.com/office/drawing/2014/main" val="20000"/>
                    </a:ext>
                  </a:extLst>
                </a:gridCol>
                <a:gridCol w="935741">
                  <a:extLst>
                    <a:ext uri="{9D8B030D-6E8A-4147-A177-3AD203B41FA5}">
                      <a16:colId xmlns:a16="http://schemas.microsoft.com/office/drawing/2014/main" val="20001"/>
                    </a:ext>
                  </a:extLst>
                </a:gridCol>
                <a:gridCol w="3173011">
                  <a:extLst>
                    <a:ext uri="{9D8B030D-6E8A-4147-A177-3AD203B41FA5}">
                      <a16:colId xmlns:a16="http://schemas.microsoft.com/office/drawing/2014/main" val="20002"/>
                    </a:ext>
                  </a:extLst>
                </a:gridCol>
                <a:gridCol w="457906">
                  <a:extLst>
                    <a:ext uri="{9D8B030D-6E8A-4147-A177-3AD203B41FA5}">
                      <a16:colId xmlns:a16="http://schemas.microsoft.com/office/drawing/2014/main" val="20003"/>
                    </a:ext>
                  </a:extLst>
                </a:gridCol>
                <a:gridCol w="1098828">
                  <a:extLst>
                    <a:ext uri="{9D8B030D-6E8A-4147-A177-3AD203B41FA5}">
                      <a16:colId xmlns:a16="http://schemas.microsoft.com/office/drawing/2014/main" val="20005"/>
                    </a:ext>
                  </a:extLst>
                </a:gridCol>
                <a:gridCol w="1386598">
                  <a:extLst>
                    <a:ext uri="{9D8B030D-6E8A-4147-A177-3AD203B41FA5}">
                      <a16:colId xmlns:a16="http://schemas.microsoft.com/office/drawing/2014/main" val="20004"/>
                    </a:ext>
                  </a:extLst>
                </a:gridCol>
              </a:tblGrid>
              <a:tr h="213925">
                <a:tc gridSpan="3">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神奈川県隊友会代理人 　　　　　　　　　　　　　　　　　　　　　　                       　　　　　　　　　　　　　　　　　　　</a:t>
                      </a:r>
                    </a:p>
                  </a:txBody>
                  <a:tcPr marL="5492" marR="5492" marT="7322"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endParaRPr lang="ja-JP" altLang="en-US" sz="1400" b="0" i="0" u="sng" strike="noStrike">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tc hMerge="1">
                  <a:txBody>
                    <a:bodyPr/>
                    <a:lstStyle/>
                    <a:p>
                      <a:endParaRPr kumimoji="1" lang="ja-JP" altLang="en-US"/>
                    </a:p>
                  </a:txBody>
                  <a:tcPr/>
                </a:tc>
                <a:tc>
                  <a:txBody>
                    <a:bodyPr/>
                    <a:lstStyle/>
                    <a:p>
                      <a:pPr algn="l" fontAlgn="ctr"/>
                      <a:r>
                        <a:rPr kumimoji="1" lang="ja-JP" altLang="en-US" sz="1200" b="0" i="0" u="none" strike="noStrike" kern="1200" cap="none" spc="0" normalizeH="0" baseline="0" noProof="0" dirty="0">
                          <a:ln>
                            <a:noFill/>
                          </a:ln>
                          <a:solidFill>
                            <a:srgbClr val="000000"/>
                          </a:solidFill>
                          <a:effectLst/>
                          <a:uLnTx/>
                          <a:uFillTx/>
                          <a:latin typeface="ＭＳ Ｐゴシック" panose="020B0600070205080204" pitchFamily="50" charset="-128"/>
                          <a:ea typeface="+mn-ea"/>
                          <a:cs typeface="+mn-cs"/>
                        </a:rPr>
                        <a:t> </a:t>
                      </a:r>
                      <a:r>
                        <a:rPr kumimoji="1" lang="ja-JP" altLang="en-US"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mn-ea"/>
                          <a:cs typeface="+mn-cs"/>
                        </a:rPr>
                        <a:t>（様式１）</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extLst>
                  <a:ext uri="{0D108BD9-81ED-4DB2-BD59-A6C34878D82A}">
                    <a16:rowId xmlns:a16="http://schemas.microsoft.com/office/drawing/2014/main" val="10000"/>
                  </a:ext>
                </a:extLst>
              </a:tr>
              <a:tr h="133233">
                <a:tc>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松　岡　貞　義</a:t>
                      </a:r>
                      <a:r>
                        <a:rPr lang="zh-CN"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殿</a:t>
                      </a:r>
                    </a:p>
                  </a:txBody>
                  <a:tcPr marL="5492" marR="5492" marT="7322"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1400" b="0" i="0" u="sng"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tc>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tc gridSpan="2">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extLst>
                  <a:ext uri="{0D108BD9-81ED-4DB2-BD59-A6C34878D82A}">
                    <a16:rowId xmlns:a16="http://schemas.microsoft.com/office/drawing/2014/main" val="10002"/>
                  </a:ext>
                </a:extLst>
              </a:tr>
              <a:tr h="286054">
                <a:tc gridSpan="6">
                  <a:txBody>
                    <a:bodyPr/>
                    <a:lstStyle/>
                    <a:p>
                      <a:pPr algn="ctr" fontAlgn="ct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議決権の代理行使書 </a:t>
                      </a:r>
                      <a:r>
                        <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委任者名簿</a:t>
                      </a:r>
                      <a:r>
                        <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algn="ctr" fontAlgn="ct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35418">
                <a:tc gridSpan="6">
                  <a:txBody>
                    <a:bodyPr/>
                    <a:lstStyle/>
                    <a:p>
                      <a:pPr algn="l" fontAlgn="ctr"/>
                      <a:r>
                        <a:rPr lang="ja-JP" altLang="en-US" sz="1100" b="1" i="0" u="none" strike="noStrike" dirty="0">
                          <a:solidFill>
                            <a:srgbClr val="000000"/>
                          </a:solidFill>
                          <a:effectLst/>
                          <a:latin typeface="ＭＳ Ｐゴシック" panose="020B0600070205080204" pitchFamily="50" charset="-128"/>
                          <a:ea typeface="ＭＳ Ｐゴシック" panose="020B0600070205080204" pitchFamily="50" charset="-128"/>
                        </a:rPr>
                        <a:t>　私たちは、隊友紙５月号に同梱・配布された令和４年度定時総会に提議される各議案につき、代理人に全議案を一任することについて議決権を行使する権限を委任します。</a:t>
                      </a:r>
                    </a:p>
                  </a:txBody>
                  <a:tcPr marL="5492" marR="5492" marT="7322"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87964">
                <a:tc>
                  <a:txBody>
                    <a:bodyPr/>
                    <a:lstStyle/>
                    <a:p>
                      <a:pPr algn="ctr" fontAlgn="ctr"/>
                      <a:r>
                        <a:rPr lang="en-US" sz="1400" b="0" i="0" u="none" strike="noStrike">
                          <a:solidFill>
                            <a:srgbClr val="000000"/>
                          </a:solidFill>
                          <a:effectLst/>
                          <a:latin typeface="ＭＳ Ｐゴシック" panose="020B0600070205080204" pitchFamily="50" charset="-128"/>
                          <a:ea typeface="ＭＳ Ｐゴシック" panose="020B0600070205080204" pitchFamily="50" charset="-128"/>
                        </a:rPr>
                        <a:t>NO</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郵便番号</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住　　　　　　所</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22"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署名又は記名押印</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22"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9691">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231-0023</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横浜市中区山下町</a:t>
                      </a: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162-1-301</a:t>
                      </a: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rgbClr val="000000"/>
                          </a:solidFill>
                          <a:effectLst/>
                          <a:latin typeface="ＭＳ 明朝" panose="02020609040205080304" pitchFamily="17" charset="-128"/>
                          <a:ea typeface="ＭＳ 明朝" panose="02020609040205080304" pitchFamily="17" charset="-128"/>
                        </a:rPr>
                        <a:t>隊　友　太　郎　　印</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4100">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69691">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69691">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69691">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69691">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69691">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69691">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69691">
                <a:tc>
                  <a:txBody>
                    <a:bodyPr/>
                    <a:lstStyle/>
                    <a:p>
                      <a:pPr algn="ctr" fontAlgn="ctr"/>
                      <a:r>
                        <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8850"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131800"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69691">
                <a:tc>
                  <a:txBody>
                    <a:bodyPr/>
                    <a:lstStyle/>
                    <a:p>
                      <a:pPr algn="ctr" fontAlgn="ctr"/>
                      <a:r>
                        <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22"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5492" marR="549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322" marR="7322" marT="73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400676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4050" y="548680"/>
            <a:ext cx="7488832" cy="466147"/>
          </a:xfrm>
          <a:solidFill>
            <a:srgbClr val="66FFFF"/>
          </a:solidFill>
          <a:ln>
            <a:solidFill>
              <a:schemeClr val="tx1"/>
            </a:solidFill>
          </a:ln>
        </p:spPr>
        <p:txBody>
          <a:bodyPr>
            <a:normAutofit fontScale="90000"/>
          </a:bodyPr>
          <a:lstStyle/>
          <a:p>
            <a:pPr algn="ctr"/>
            <a:r>
              <a:rPr lang="ja-JP" altLang="en-US" sz="3200"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隊友紙</a:t>
            </a:r>
            <a:r>
              <a:rPr lang="ja-JP" altLang="ja-JP" sz="3200" dirty="0">
                <a:solidFill>
                  <a:srgbClr val="FF0000"/>
                </a:solidFill>
                <a:latin typeface="Arial" panose="020B0604020202020204" pitchFamily="34" charset="0"/>
                <a:ea typeface="ＭＳ ゴシック" panose="020B0609070205080204" pitchFamily="49" charset="-128"/>
                <a:cs typeface="Times New Roman" panose="02020603050405020304" pitchFamily="18" charset="0"/>
              </a:rPr>
              <a:t>手配り対象外</a:t>
            </a:r>
            <a:r>
              <a:rPr lang="ja-JP" altLang="en-US" sz="3200" dirty="0">
                <a:solidFill>
                  <a:srgbClr val="FF0000"/>
                </a:solidFill>
                <a:latin typeface="Arial" panose="020B0604020202020204" pitchFamily="34" charset="0"/>
                <a:ea typeface="ＭＳ ゴシック" panose="020B0609070205080204" pitchFamily="49" charset="-128"/>
                <a:cs typeface="Times New Roman" panose="02020603050405020304" pitchFamily="18" charset="0"/>
              </a:rPr>
              <a:t>会員用</a:t>
            </a:r>
            <a:r>
              <a:rPr lang="ja-JP" altLang="ja-JP" sz="3200"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の委任状</a:t>
            </a:r>
            <a:r>
              <a:rPr lang="ja-JP" altLang="en-US" sz="3200"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　</a:t>
            </a:r>
            <a:r>
              <a:rPr lang="ja-JP" altLang="en-US" sz="2700" dirty="0">
                <a:solidFill>
                  <a:prstClr val="black"/>
                </a:solidFill>
                <a:latin typeface="Arial" panose="020B0604020202020204" pitchFamily="34" charset="0"/>
                <a:ea typeface="ＭＳ ゴシック" panose="020B0609070205080204" pitchFamily="49" charset="-128"/>
                <a:cs typeface="Times New Roman" panose="02020603050405020304" pitchFamily="18" charset="0"/>
              </a:rPr>
              <a:t>３／３</a:t>
            </a:r>
            <a:endParaRPr kumimoji="1" lang="ja-JP" altLang="en-US" sz="2700" dirty="0"/>
          </a:p>
        </p:txBody>
      </p:sp>
      <p:sp>
        <p:nvSpPr>
          <p:cNvPr id="4" name="テキスト ボックス 5"/>
          <p:cNvSpPr txBox="1">
            <a:spLocks noGrp="1"/>
          </p:cNvSpPr>
          <p:nvPr>
            <p:ph idx="1"/>
          </p:nvPr>
        </p:nvSpPr>
        <p:spPr>
          <a:xfrm>
            <a:off x="467544" y="1124744"/>
            <a:ext cx="8136904" cy="5184576"/>
          </a:xfrm>
          <a:prstGeom prst="rect">
            <a:avLst/>
          </a:prstGeom>
          <a:noFill/>
          <a:ln w="6350">
            <a:solidFill>
              <a:prstClr val="black"/>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r">
              <a:spcAft>
                <a:spcPts val="0"/>
              </a:spcAft>
              <a:buNone/>
            </a:pPr>
            <a:r>
              <a:rPr lang="ja-JP"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議決権の代理行使書</a:t>
            </a:r>
            <a:r>
              <a:rPr lang="ja-JP" altLang="en-US" sz="24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800" dirty="0">
                <a:solidFill>
                  <a:srgbClr val="000000"/>
                </a:solidFill>
                <a:latin typeface="+mj-ea"/>
                <a:ea typeface="+mj-ea"/>
              </a:rPr>
              <a:t> （様式２）</a:t>
            </a:r>
            <a:endParaRPr lang="ja-JP" sz="1600" kern="100" dirty="0">
              <a:effectLst/>
              <a:latin typeface="+mj-ea"/>
              <a:ea typeface="+mj-ea"/>
              <a:cs typeface="Times New Roman" panose="02020603050405020304" pitchFamily="18" charset="0"/>
            </a:endParaRPr>
          </a:p>
          <a:p>
            <a:pPr marL="0" indent="0" algn="just">
              <a:spcAft>
                <a:spcPts val="0"/>
              </a:spcAft>
              <a:buNone/>
            </a:pPr>
            <a:r>
              <a:rPr lang="ja-JP" altLang="en-US"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en-US"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spcAft>
                <a:spcPts val="0"/>
              </a:spcAft>
              <a:buNone/>
            </a:pPr>
            <a:r>
              <a:rPr 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あて先　</a:t>
            </a:r>
            <a:r>
              <a:rPr lang="en-US"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　神奈川県隊友会代理人</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spcAft>
                <a:spcPts val="0"/>
              </a:spcAft>
              <a:buNone/>
            </a:pPr>
            <a:r>
              <a:rPr lang="ja-JP" altLang="en-US"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松　岡　貞　義</a:t>
            </a:r>
            <a:r>
              <a:rPr 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殿</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spcAft>
                <a:spcPts val="0"/>
              </a:spcAft>
              <a:buNone/>
            </a:pP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76213" indent="-176213" algn="just">
              <a:buNone/>
            </a:pPr>
            <a:r>
              <a:rPr lang="ja-JP" altLang="en-US" sz="2000" b="1"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私は、</a:t>
            </a:r>
            <a:r>
              <a:rPr lang="ja-JP" altLang="en-US"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令和</a:t>
            </a:r>
            <a:r>
              <a:rPr lang="ja-JP" altLang="en-US" sz="1600" b="1" kern="100" dirty="0">
                <a:latin typeface="ＭＳ 明朝" panose="02020609040205080304" pitchFamily="17" charset="-128"/>
                <a:ea typeface="ＭＳ 明朝" panose="02020609040205080304" pitchFamily="17" charset="-128"/>
                <a:cs typeface="Times New Roman" panose="02020603050405020304" pitchFamily="18" charset="0"/>
              </a:rPr>
              <a:t>４</a:t>
            </a:r>
            <a:r>
              <a:rPr 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年６月</a:t>
            </a:r>
            <a:r>
              <a:rPr lang="ja-JP" altLang="en-US" sz="1600" b="1" kern="100" dirty="0">
                <a:latin typeface="ＭＳ 明朝" panose="02020609040205080304" pitchFamily="17" charset="-128"/>
                <a:ea typeface="ＭＳ 明朝" panose="02020609040205080304" pitchFamily="17" charset="-128"/>
                <a:cs typeface="Times New Roman" panose="02020603050405020304" pitchFamily="18" charset="0"/>
              </a:rPr>
              <a:t>２２日</a:t>
            </a:r>
            <a:r>
              <a:rPr 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開催の</a:t>
            </a:r>
            <a:r>
              <a:rPr lang="ja-JP" altLang="en-US"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令和４</a:t>
            </a:r>
            <a:r>
              <a:rPr 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年度定</a:t>
            </a:r>
            <a:r>
              <a:rPr lang="ja-JP" altLang="en-US"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時</a:t>
            </a:r>
            <a:r>
              <a:rPr 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総会における各議案について、</a:t>
            </a:r>
            <a:endParaRPr lang="en-US" alt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176213" indent="-176213" algn="just">
              <a:buNone/>
            </a:pPr>
            <a:r>
              <a:rPr lang="ja-JP" altLang="en-US"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600" b="1" kern="100" dirty="0">
                <a:effectLst/>
                <a:latin typeface="ＭＳ 明朝" panose="02020609040205080304" pitchFamily="17" charset="-128"/>
                <a:ea typeface="ＭＳ 明朝" panose="02020609040205080304" pitchFamily="17" charset="-128"/>
                <a:cs typeface="Times New Roman" panose="02020603050405020304" pitchFamily="18" charset="0"/>
              </a:rPr>
              <a:t>貴方を代理人と定め、全議案を代理人に一任します。</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spcAft>
                <a:spcPts val="0"/>
              </a:spcAft>
              <a:buNone/>
            </a:pPr>
            <a:r>
              <a:rPr lang="ja-JP" altLang="en-US"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800" b="1" kern="100" dirty="0">
                <a:effectLst/>
                <a:latin typeface="ＭＳ 明朝" panose="02020609040205080304" pitchFamily="17" charset="-128"/>
                <a:ea typeface="ＭＳ 明朝" panose="02020609040205080304" pitchFamily="17" charset="-128"/>
                <a:cs typeface="Times New Roman" panose="02020603050405020304" pitchFamily="18" charset="0"/>
              </a:rPr>
              <a:t>令和　</a:t>
            </a:r>
            <a:r>
              <a:rPr lang="ja-JP" sz="1800" b="1" kern="100" dirty="0">
                <a:effectLst/>
                <a:latin typeface="ＭＳ 明朝" panose="02020609040205080304" pitchFamily="17" charset="-128"/>
                <a:ea typeface="ＭＳ 明朝" panose="02020609040205080304" pitchFamily="17" charset="-128"/>
                <a:cs typeface="Times New Roman" panose="02020603050405020304" pitchFamily="18" charset="0"/>
              </a:rPr>
              <a:t>　年</a:t>
            </a:r>
            <a:r>
              <a:rPr lang="ja-JP" altLang="en-US" sz="18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800" b="1" kern="100" dirty="0">
                <a:effectLst/>
                <a:latin typeface="ＭＳ 明朝" panose="02020609040205080304" pitchFamily="17" charset="-128"/>
                <a:ea typeface="ＭＳ 明朝" panose="02020609040205080304" pitchFamily="17" charset="-128"/>
                <a:cs typeface="Times New Roman" panose="02020603050405020304" pitchFamily="18" charset="0"/>
              </a:rPr>
              <a:t>　月</a:t>
            </a:r>
            <a:r>
              <a:rPr lang="ja-JP" altLang="en-US" sz="18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800" b="1" kern="100" dirty="0">
                <a:effectLst/>
                <a:latin typeface="ＭＳ 明朝" panose="02020609040205080304" pitchFamily="17" charset="-128"/>
                <a:ea typeface="ＭＳ 明朝" panose="02020609040205080304" pitchFamily="17" charset="-128"/>
                <a:cs typeface="Times New Roman" panose="02020603050405020304" pitchFamily="18" charset="0"/>
              </a:rPr>
              <a:t>　日</a:t>
            </a:r>
            <a:endParaRPr 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spcAft>
                <a:spcPts val="0"/>
              </a:spcAft>
              <a:buNone/>
            </a:pPr>
            <a:r>
              <a:rPr lang="en-US" sz="12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0" algn="just">
              <a:spcAft>
                <a:spcPts val="0"/>
              </a:spcAft>
              <a:buNone/>
            </a:pPr>
            <a:r>
              <a:rPr lang="ja-JP" altLang="en-US"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議決権代理行使委任者</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spcAft>
                <a:spcPts val="0"/>
              </a:spcAft>
              <a:buNone/>
            </a:pP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spcAft>
                <a:spcPts val="0"/>
              </a:spcAft>
              <a:buNone/>
            </a:pPr>
            <a:r>
              <a:rPr 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20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住所　〒</a:t>
            </a:r>
            <a:r>
              <a:rPr lang="en-US" altLang="ja-JP" sz="20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20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000" b="1" u="sng" kern="100" dirty="0">
                <a:ea typeface="ＭＳ 明朝" panose="02020609040205080304" pitchFamily="17" charset="-128"/>
                <a:cs typeface="Times New Roman" panose="02020603050405020304" pitchFamily="18" charset="0"/>
              </a:rPr>
              <a:t>　 </a:t>
            </a:r>
            <a:r>
              <a:rPr 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20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0" algn="just">
              <a:spcAft>
                <a:spcPts val="0"/>
              </a:spcAft>
              <a:buNone/>
            </a:pPr>
            <a:r>
              <a:rPr lang="ja-JP" altLang="en-US"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en-US" alt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0" algn="just">
              <a:spcAft>
                <a:spcPts val="0"/>
              </a:spcAft>
              <a:buNone/>
            </a:pPr>
            <a:r>
              <a:rPr lang="ja-JP" altLang="en-US"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en-US" alt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0" algn="just">
              <a:spcAft>
                <a:spcPts val="0"/>
              </a:spcAft>
              <a:buNone/>
            </a:pPr>
            <a:endParaRPr lang="en-US" alt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0" algn="just">
              <a:lnSpc>
                <a:spcPts val="120"/>
              </a:lnSpc>
              <a:spcAft>
                <a:spcPts val="0"/>
              </a:spcAft>
              <a:buNone/>
            </a:pPr>
            <a:r>
              <a:rPr lang="ja-JP" sz="2000" b="1" kern="100" dirty="0">
                <a:effectLst/>
                <a:latin typeface="ＭＳ 明朝" panose="02020609040205080304" pitchFamily="17" charset="-128"/>
                <a:ea typeface="ＭＳ 明朝" panose="02020609040205080304" pitchFamily="17" charset="-128"/>
                <a:cs typeface="Times New Roman" panose="02020603050405020304" pitchFamily="18" charset="0"/>
              </a:rPr>
              <a:t>氏名</a:t>
            </a:r>
            <a:r>
              <a:rPr lang="ja-JP" sz="20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ja-JP" sz="2000" b="1" u="sng" kern="100" dirty="0">
                <a:ea typeface="ＭＳ 明朝" panose="02020609040205080304" pitchFamily="17" charset="-128"/>
                <a:cs typeface="Times New Roman" panose="02020603050405020304" pitchFamily="18" charset="0"/>
              </a:rPr>
              <a:t>　　　　　　　</a:t>
            </a:r>
            <a:endParaRPr lang="en-US" altLang="ja-JP" sz="2000" b="1" u="sng" kern="100" dirty="0">
              <a:ea typeface="ＭＳ 明朝" panose="02020609040205080304" pitchFamily="17" charset="-128"/>
              <a:cs typeface="Times New Roman" panose="02020603050405020304" pitchFamily="18" charset="0"/>
            </a:endParaRPr>
          </a:p>
          <a:p>
            <a:pPr indent="0" algn="just">
              <a:spcAft>
                <a:spcPts val="0"/>
              </a:spcAft>
              <a:buNone/>
            </a:pPr>
            <a:r>
              <a:rPr lang="ja-JP" altLang="ja-JP" sz="2000" b="1" u="sng" kern="100" dirty="0">
                <a:ea typeface="ＭＳ 明朝" panose="02020609040205080304" pitchFamily="17" charset="-128"/>
                <a:cs typeface="Times New Roman" panose="02020603050405020304" pitchFamily="18" charset="0"/>
              </a:rPr>
              <a:t>　　　　　　　　　　　　</a:t>
            </a:r>
            <a:r>
              <a:rPr lang="ja-JP" sz="2000" b="1" u="sng"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5" name="直線コネクタ 4">
            <a:extLst>
              <a:ext uri="{FF2B5EF4-FFF2-40B4-BE49-F238E27FC236}">
                <a16:creationId xmlns:a16="http://schemas.microsoft.com/office/drawing/2014/main" id="{FEA409E2-5537-4357-A76D-C82D0C6B11B6}"/>
              </a:ext>
            </a:extLst>
          </p:cNvPr>
          <p:cNvCxnSpPr>
            <a:cxnSpLocks/>
          </p:cNvCxnSpPr>
          <p:nvPr/>
        </p:nvCxnSpPr>
        <p:spPr>
          <a:xfrm>
            <a:off x="1763688" y="5301208"/>
            <a:ext cx="6264696" cy="0"/>
          </a:xfrm>
          <a:prstGeom prst="line">
            <a:avLst/>
          </a:prstGeom>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6624B59C-0F5C-4E03-83BF-3C03A0365D84}"/>
              </a:ext>
            </a:extLst>
          </p:cNvPr>
          <p:cNvCxnSpPr>
            <a:cxnSpLocks/>
          </p:cNvCxnSpPr>
          <p:nvPr/>
        </p:nvCxnSpPr>
        <p:spPr>
          <a:xfrm>
            <a:off x="899592" y="6093296"/>
            <a:ext cx="280831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252266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5265</TotalTime>
  <Words>2135</Words>
  <Application>Microsoft Office PowerPoint</Application>
  <PresentationFormat>画面に合わせる (4:3)</PresentationFormat>
  <Paragraphs>369</Paragraphs>
  <Slides>16</Slides>
  <Notes>16</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16</vt:i4>
      </vt:variant>
    </vt:vector>
  </HeadingPairs>
  <TitlesOfParts>
    <vt:vector size="27" baseType="lpstr">
      <vt:lpstr>ＭＳ Ｐゴシック</vt:lpstr>
      <vt:lpstr>ＭＳ ゴシック</vt:lpstr>
      <vt:lpstr>ＭＳ 明朝</vt:lpstr>
      <vt:lpstr>游ゴシック</vt:lpstr>
      <vt:lpstr>Arial</vt:lpstr>
      <vt:lpstr>Calibri</vt:lpstr>
      <vt:lpstr>Calibri Light</vt:lpstr>
      <vt:lpstr>Times New Roman</vt:lpstr>
      <vt:lpstr>Wingdings</vt:lpstr>
      <vt:lpstr>Office テーマ</vt:lpstr>
      <vt:lpstr>1_Office テーマ</vt:lpstr>
      <vt:lpstr>PowerPoint プレゼンテーション</vt:lpstr>
      <vt:lpstr>県隊友会会員の現状</vt:lpstr>
      <vt:lpstr>主　要　議   題　</vt:lpstr>
      <vt:lpstr>令和４年度県事業計画（案）審議　　</vt:lpstr>
      <vt:lpstr>  令和４年度県提出予算（案）審議　　  </vt:lpstr>
      <vt:lpstr>令和４年度県提出予算（案）　　</vt:lpstr>
      <vt:lpstr>本部総会の議決権行使・委任状作成要領　　１／３</vt:lpstr>
      <vt:lpstr>隊友紙手配り対象者用の委任者名簿　　２／３</vt:lpstr>
      <vt:lpstr>隊友紙手配り対象外会員用の委任状　３／３</vt:lpstr>
      <vt:lpstr>PowerPoint プレゼンテーション</vt:lpstr>
      <vt:lpstr>　連　絡　事　項　　　１／４  </vt:lpstr>
      <vt:lpstr>　　　連　絡　事　項　　　２／４  </vt:lpstr>
      <vt:lpstr>３．県主要役員等の選出依頼</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平成２９年度４／四県理事役会</dc:title>
  <dc:creator>神奈川隊友会</dc:creator>
  <cp:lastModifiedBy>栄介 宮崎</cp:lastModifiedBy>
  <cp:revision>391</cp:revision>
  <cp:lastPrinted>2022-02-22T02:19:02Z</cp:lastPrinted>
  <dcterms:created xsi:type="dcterms:W3CDTF">2018-02-14T08:22:57Z</dcterms:created>
  <dcterms:modified xsi:type="dcterms:W3CDTF">2022-02-24T02:20:44Z</dcterms:modified>
</cp:coreProperties>
</file>